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Montserrat"/>
      <p:regular r:id="rId69"/>
      <p:bold r:id="rId70"/>
      <p:italic r:id="rId71"/>
      <p:boldItalic r:id="rId72"/>
    </p:embeddedFont>
    <p:embeddedFont>
      <p:font typeface="Lato"/>
      <p:regular r:id="rId73"/>
      <p:bold r:id="rId74"/>
      <p:italic r:id="rId75"/>
      <p:boldItalic r:id="rId76"/>
    </p:embeddedFont>
    <p:embeddedFont>
      <p:font typeface="Roboto Mon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7A3257-2356-4D29-9BA6-37FA7F00E768}">
  <a:tblStyle styleId="{6F7A3257-2356-4D29-9BA6-37FA7F00E76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regular.fntdata"/><Relationship Id="rId72" Type="http://schemas.openxmlformats.org/officeDocument/2006/relationships/font" Target="fonts/Montserrat-boldItalic.fntdata"/><Relationship Id="rId31" Type="http://schemas.openxmlformats.org/officeDocument/2006/relationships/slide" Target="slides/slide25.xml"/><Relationship Id="rId75" Type="http://schemas.openxmlformats.org/officeDocument/2006/relationships/font" Target="fonts/Lato-italic.fntdata"/><Relationship Id="rId30" Type="http://schemas.openxmlformats.org/officeDocument/2006/relationships/slide" Target="slides/slide24.xml"/><Relationship Id="rId74" Type="http://schemas.openxmlformats.org/officeDocument/2006/relationships/font" Target="fonts/Lato-bold.fntdata"/><Relationship Id="rId33" Type="http://schemas.openxmlformats.org/officeDocument/2006/relationships/slide" Target="slides/slide27.xml"/><Relationship Id="rId77" Type="http://schemas.openxmlformats.org/officeDocument/2006/relationships/font" Target="fonts/RobotoMono-regular.fntdata"/><Relationship Id="rId32" Type="http://schemas.openxmlformats.org/officeDocument/2006/relationships/slide" Target="slides/slide26.xml"/><Relationship Id="rId76" Type="http://schemas.openxmlformats.org/officeDocument/2006/relationships/font" Target="fonts/Lato-boldItalic.fntdata"/><Relationship Id="rId35" Type="http://schemas.openxmlformats.org/officeDocument/2006/relationships/slide" Target="slides/slide29.xml"/><Relationship Id="rId79" Type="http://schemas.openxmlformats.org/officeDocument/2006/relationships/font" Target="fonts/RobotoMono-italic.fntdata"/><Relationship Id="rId34" Type="http://schemas.openxmlformats.org/officeDocument/2006/relationships/slide" Target="slides/slide28.xml"/><Relationship Id="rId78" Type="http://schemas.openxmlformats.org/officeDocument/2006/relationships/font" Target="fonts/RobotoMono-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99857e9aaa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99857e9aaa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a1c56ade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a1c56ade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Speaker notes:</a:t>
            </a:r>
            <a:r>
              <a:rPr lang="en">
                <a:solidFill>
                  <a:schemeClr val="dk1"/>
                </a:solidFill>
              </a:rPr>
              <a:t> Show that 192.168.137.85 is the internal infected host (matches exercise). Use this to explain you will focus on flows from that host.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a450165ed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a450165ed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Infected conns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99857e9aaa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99857e9aaa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Conversations window sorted by Bytes, highlighting </a:t>
            </a:r>
            <a:r>
              <a:rPr lang="en">
                <a:solidFill>
                  <a:srgbClr val="188038"/>
                </a:solidFill>
                <a:latin typeface="Roboto Mono"/>
                <a:ea typeface="Roboto Mono"/>
                <a:cs typeface="Roboto Mono"/>
                <a:sym typeface="Roboto Mono"/>
              </a:rPr>
              <a:t>192.168.137.85</a:t>
            </a:r>
            <a:r>
              <a:rPr lang="en">
                <a:solidFill>
                  <a:schemeClr val="dk1"/>
                </a:solidFill>
              </a:rPr>
              <a:t> as the top talker.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a3b124f00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a3b124f00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3b124f008_6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a3b124f008_6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3b124f0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a3b124f0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a450165ed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a450165ed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99857e9a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99857e9a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99857e9aa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99857e9aa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Lato"/>
                <a:ea typeface="Lato"/>
                <a:cs typeface="Lato"/>
                <a:sym typeface="Lato"/>
              </a:rPr>
              <a:t>Hostname:</a:t>
            </a:r>
            <a:r>
              <a:rPr lang="en" sz="1600">
                <a:solidFill>
                  <a:schemeClr val="dk1"/>
                </a:solidFill>
                <a:latin typeface="Lato"/>
                <a:ea typeface="Lato"/>
                <a:cs typeface="Lato"/>
                <a:sym typeface="Lato"/>
              </a:rPr>
              <a:t> </a:t>
            </a:r>
            <a:r>
              <a:rPr lang="en" sz="1600">
                <a:solidFill>
                  <a:schemeClr val="dk1"/>
                </a:solidFill>
                <a:latin typeface="Roboto Mono"/>
                <a:ea typeface="Roboto Mono"/>
                <a:cs typeface="Roboto Mono"/>
                <a:sym typeface="Roboto Mono"/>
              </a:rPr>
              <a:t>Leonardo-PC</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1200"/>
              </a:spcAft>
              <a:buClr>
                <a:srgbClr val="1B212C"/>
              </a:buClr>
              <a:buSzPts val="1100"/>
              <a:buFont typeface="Arial"/>
              <a:buNone/>
            </a:pPr>
            <a:r>
              <a:rPr b="1" lang="en" sz="1600">
                <a:solidFill>
                  <a:schemeClr val="dk1"/>
                </a:solidFill>
                <a:latin typeface="Lato"/>
                <a:ea typeface="Lato"/>
                <a:cs typeface="Lato"/>
                <a:sym typeface="Lato"/>
              </a:rPr>
              <a:t>MAC Address:</a:t>
            </a:r>
            <a:r>
              <a:rPr lang="en" sz="1600">
                <a:solidFill>
                  <a:schemeClr val="dk1"/>
                </a:solidFill>
                <a:latin typeface="Lato"/>
                <a:ea typeface="Lato"/>
                <a:cs typeface="Lato"/>
                <a:sym typeface="Lato"/>
              </a:rPr>
              <a:t> </a:t>
            </a:r>
            <a:r>
              <a:rPr lang="en" sz="1600">
                <a:solidFill>
                  <a:schemeClr val="dk1"/>
                </a:solidFill>
                <a:latin typeface="Roboto Mono"/>
                <a:ea typeface="Roboto Mono"/>
                <a:cs typeface="Roboto Mono"/>
                <a:sym typeface="Roboto Mono"/>
              </a:rPr>
              <a:t>80:c1:6e:6a:0b:f2</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a1c56ade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a1c56ade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a450165ed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a450165ed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99857e9aaa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99857e9aaa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99857e9aaa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99857e9aaa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OS and Browser: </a:t>
            </a:r>
            <a:r>
              <a:rPr lang="en"/>
              <a:t>Windows 7 and Internet Explorer 11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a450165edb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a450165edb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a3b124f008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a3b124f008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a3b124f008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a3b124f008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a3b124f008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a3b124f008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a3b124f008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a3b124f008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TCP Stream window showing the GET request to the Exploit Kit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a450165edb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a450165edb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a450165ed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a450165ed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DNS queries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99857e9aaa_1_2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99857e9aaa_1_2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a450165edb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a450165edb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450165ed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450165ed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8A A clean table of domains the infected host contacted</a:t>
            </a:r>
            <a:br>
              <a:rPr lang="en"/>
            </a:br>
            <a:r>
              <a:rPr lang="en"/>
              <a:t>WITHOUT URLs, user-agent, referrer, etc.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www.twentyone-development.com       ← compromised site</a:t>
            </a:r>
            <a:endParaRPr/>
          </a:p>
          <a:p>
            <a:pPr indent="0" lvl="0" marL="0" rtl="0" algn="l">
              <a:spcBef>
                <a:spcPts val="0"/>
              </a:spcBef>
              <a:spcAft>
                <a:spcPts val="0"/>
              </a:spcAft>
              <a:buClr>
                <a:schemeClr val="dk1"/>
              </a:buClr>
              <a:buSzPts val="1100"/>
              <a:buFont typeface="Arial"/>
              <a:buNone/>
            </a:pPr>
            <a:r>
              <a:rPr lang="en"/>
              <a:t>kiralyi.arcadiumentertainment.com   ← Angler Exploit Kit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a450165edb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a450165edb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8B Show only suspicious or uncommon domains</a:t>
            </a:r>
            <a:endParaRPr/>
          </a:p>
          <a:p>
            <a:pPr indent="0" lvl="0" marL="0" rtl="0" algn="l">
              <a:lnSpc>
                <a:spcPct val="115000"/>
              </a:lnSpc>
              <a:spcBef>
                <a:spcPts val="1200"/>
              </a:spcBef>
              <a:spcAft>
                <a:spcPts val="0"/>
              </a:spcAft>
              <a:buClr>
                <a:schemeClr val="dk1"/>
              </a:buClr>
              <a:buSzPts val="1100"/>
              <a:buFont typeface="Arial"/>
              <a:buNone/>
            </a:pPr>
            <a:r>
              <a:rPr lang="en"/>
              <a:t>Only URIs related to:</a:t>
            </a:r>
            <a:endParaRPr/>
          </a:p>
          <a:p>
            <a:pPr indent="-298450" lvl="0" marL="457200" rtl="0" algn="l">
              <a:lnSpc>
                <a:spcPct val="115000"/>
              </a:lnSpc>
              <a:spcBef>
                <a:spcPts val="1200"/>
              </a:spcBef>
              <a:spcAft>
                <a:spcPts val="0"/>
              </a:spcAft>
              <a:buClr>
                <a:schemeClr val="dk1"/>
              </a:buClr>
              <a:buSzPts val="1100"/>
              <a:buChar char="●"/>
            </a:pPr>
            <a:r>
              <a:rPr lang="en"/>
              <a:t>exploits (.swf)</a:t>
            </a:r>
            <a:endParaRPr/>
          </a:p>
          <a:p>
            <a:pPr indent="-298450" lvl="0" marL="457200" rtl="0" algn="l">
              <a:lnSpc>
                <a:spcPct val="115000"/>
              </a:lnSpc>
              <a:spcBef>
                <a:spcPts val="0"/>
              </a:spcBef>
              <a:spcAft>
                <a:spcPts val="0"/>
              </a:spcAft>
              <a:buClr>
                <a:schemeClr val="dk1"/>
              </a:buClr>
              <a:buSzPts val="1100"/>
              <a:buChar char="●"/>
            </a:pPr>
            <a:r>
              <a:rPr lang="en"/>
              <a:t>payloads (.exe)</a:t>
            </a:r>
            <a:endParaRPr/>
          </a:p>
          <a:p>
            <a:pPr indent="-298450" lvl="0" marL="457200" rtl="0" algn="l">
              <a:lnSpc>
                <a:spcPct val="115000"/>
              </a:lnSpc>
              <a:spcBef>
                <a:spcPts val="0"/>
              </a:spcBef>
              <a:spcAft>
                <a:spcPts val="0"/>
              </a:spcAft>
              <a:buClr>
                <a:schemeClr val="dk1"/>
              </a:buClr>
              <a:buSzPts val="1100"/>
              <a:buChar char="●"/>
            </a:pPr>
            <a:r>
              <a:rPr lang="en"/>
              <a:t>redirect code</a:t>
            </a:r>
            <a:endParaRPr/>
          </a:p>
          <a:p>
            <a:pPr indent="-298450" lvl="0" marL="457200" rtl="0" algn="l">
              <a:lnSpc>
                <a:spcPct val="115000"/>
              </a:lnSpc>
              <a:spcBef>
                <a:spcPts val="0"/>
              </a:spcBef>
              <a:spcAft>
                <a:spcPts val="0"/>
              </a:spcAft>
              <a:buClr>
                <a:schemeClr val="dk1"/>
              </a:buClr>
              <a:buSzPts val="1100"/>
              <a:buChar char="●"/>
            </a:pPr>
            <a:r>
              <a:rPr lang="en"/>
              <a:t>command &amp; control gateways</a:t>
            </a:r>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a450165edb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a450165edb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a450165ed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a450165ed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a450165edb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a450165edb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Referrer</a:t>
            </a:r>
            <a:r>
              <a:rPr lang="en"/>
              <a:t> chain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a450165ed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a450165ed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1437663512.064636  192.168.137.85  www.twentyone-development.com   /images/tod-slider/slide-10.jpg     http://www.twentyone-development.com/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1437663516.850482  192.168.137.85  www.twentyone-development.com   /images/project-gallery/...jpg      http://www.twentyone-development.com/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1437663516.871982  192.168.137.85  kiralyi.arcadiumentertainment.com /nature.js?...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1437663522.766477  192.168.137.85  ip-addr.es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a450165edb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a450165edb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99857e9aaa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99857e9aaa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a3b124f008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a3b124f008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 ip.addr == 185.43.223.164 &amp;&amp; http.response.code == 200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a1c56ade1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a1c56ade1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r>
              <a:rPr lang="en">
                <a:solidFill>
                  <a:schemeClr val="dk1"/>
                </a:solidFill>
              </a:rPr>
              <a:t> Explain </a:t>
            </a:r>
            <a:r>
              <a:rPr lang="en">
                <a:solidFill>
                  <a:srgbClr val="188038"/>
                </a:solidFill>
                <a:latin typeface="Roboto Mono"/>
                <a:ea typeface="Roboto Mono"/>
                <a:cs typeface="Roboto Mono"/>
                <a:sym typeface="Roboto Mono"/>
              </a:rPr>
              <a:t>-C</a:t>
            </a:r>
            <a:r>
              <a:rPr lang="en">
                <a:solidFill>
                  <a:schemeClr val="dk1"/>
                </a:solidFill>
              </a:rPr>
              <a:t> flag, and that Zeek writes </a:t>
            </a:r>
            <a:r>
              <a:rPr lang="en">
                <a:solidFill>
                  <a:srgbClr val="188038"/>
                </a:solidFill>
                <a:latin typeface="Roboto Mono"/>
                <a:ea typeface="Roboto Mono"/>
                <a:cs typeface="Roboto Mono"/>
                <a:sym typeface="Roboto Mono"/>
              </a:rPr>
              <a:t>conn.log</a:t>
            </a:r>
            <a:r>
              <a:rPr lang="en">
                <a:solidFill>
                  <a:schemeClr val="dk1"/>
                </a:solidFill>
              </a:rPr>
              <a:t>, </a:t>
            </a:r>
            <a:r>
              <a:rPr lang="en">
                <a:solidFill>
                  <a:srgbClr val="188038"/>
                </a:solidFill>
                <a:latin typeface="Roboto Mono"/>
                <a:ea typeface="Roboto Mono"/>
                <a:cs typeface="Roboto Mono"/>
                <a:sym typeface="Roboto Mono"/>
              </a:rPr>
              <a:t>dns.log</a:t>
            </a:r>
            <a:r>
              <a:rPr lang="en">
                <a:solidFill>
                  <a:schemeClr val="dk1"/>
                </a:solidFill>
              </a:rPr>
              <a:t>, </a:t>
            </a:r>
            <a:r>
              <a:rPr lang="en">
                <a:solidFill>
                  <a:srgbClr val="188038"/>
                </a:solidFill>
                <a:latin typeface="Roboto Mono"/>
                <a:ea typeface="Roboto Mono"/>
                <a:cs typeface="Roboto Mono"/>
                <a:sym typeface="Roboto Mono"/>
              </a:rPr>
              <a:t>http.log</a:t>
            </a:r>
            <a:r>
              <a:rPr lang="en">
                <a:solidFill>
                  <a:schemeClr val="dk1"/>
                </a:solidFill>
              </a:rPr>
              <a:t>, </a:t>
            </a:r>
            <a:r>
              <a:rPr lang="en">
                <a:solidFill>
                  <a:srgbClr val="188038"/>
                </a:solidFill>
                <a:latin typeface="Roboto Mono"/>
                <a:ea typeface="Roboto Mono"/>
                <a:cs typeface="Roboto Mono"/>
                <a:sym typeface="Roboto Mono"/>
              </a:rPr>
              <a:t>dhcp.log</a:t>
            </a:r>
            <a:r>
              <a:rPr lang="en">
                <a:solidFill>
                  <a:schemeClr val="dk1"/>
                </a:solidFill>
              </a:rPr>
              <a:t>, </a:t>
            </a:r>
            <a:r>
              <a:rPr lang="en">
                <a:solidFill>
                  <a:srgbClr val="188038"/>
                </a:solidFill>
                <a:latin typeface="Roboto Mono"/>
                <a:ea typeface="Roboto Mono"/>
                <a:cs typeface="Roboto Mono"/>
                <a:sym typeface="Roboto Mono"/>
              </a:rPr>
              <a:t>files.log</a:t>
            </a:r>
            <a:r>
              <a:rPr lang="en">
                <a:solidFill>
                  <a:schemeClr val="dk1"/>
                </a:solidFill>
              </a:rPr>
              <a:t>, </a:t>
            </a:r>
            <a:r>
              <a:rPr lang="en">
                <a:solidFill>
                  <a:srgbClr val="188038"/>
                </a:solidFill>
                <a:latin typeface="Roboto Mono"/>
                <a:ea typeface="Roboto Mono"/>
                <a:cs typeface="Roboto Mono"/>
                <a:sym typeface="Roboto Mono"/>
              </a:rPr>
              <a:t>notice.log</a:t>
            </a:r>
            <a:r>
              <a:rPr lang="en">
                <a:solidFill>
                  <a:schemeClr val="dk1"/>
                </a:solidFill>
              </a:rPr>
              <a:t>, etc.</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a3b124f008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a3b124f008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between the victim and the Angler Exploit Kit IP (185.43.223.164), showing the download of malicious Flash files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a3b124f008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a3b124f008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a3b124f008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a3b124f008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a3b124f008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a3b124f008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a3b124f008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a3b124f008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Go to </a:t>
            </a:r>
            <a:r>
              <a:rPr b="1" lang="en">
                <a:solidFill>
                  <a:schemeClr val="dk1"/>
                </a:solidFill>
              </a:rPr>
              <a:t>Packet 58759</a:t>
            </a:r>
            <a:r>
              <a:rPr lang="en">
                <a:solidFill>
                  <a:schemeClr val="dk1"/>
                </a:solidFill>
              </a:rPr>
              <a:t> (where the payload was downloaded) and look at the traffic immediately </a:t>
            </a:r>
            <a:r>
              <a:rPr i="1" lang="en">
                <a:solidFill>
                  <a:schemeClr val="dk1"/>
                </a:solidFill>
              </a:rPr>
              <a:t>after</a:t>
            </a:r>
            <a:r>
              <a:rPr lang="en">
                <a:solidFill>
                  <a:schemeClr val="dk1"/>
                </a:solidFill>
              </a:rPr>
              <a:t> it.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a450165edb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a450165edb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17</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a3b124f008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a3b124f008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a3b124f008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a3b124f008_4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a3b124f008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a3b124f008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a3b124f008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a3b124f008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a450165ed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a450165ed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zeek on pcap file and generate logs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a450165edb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a450165edb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a3b124f008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a3b124f008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a3b124f008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a3b124f008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a3b124f008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a3b124f008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a3b124f008_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a3b124f008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99857e9aa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99857e9aa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pening the PCAP file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8658a7c02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8658a7c02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8658a7c02a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8658a7c02a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a450165edb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a450165edb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a3b124f008_6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a3b124f008_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a450165ed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a450165ed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files to confirm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a3b124f008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a3b124f008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a1c56ade14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a1c56ade14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talker</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a3b124f008_6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a3b124f008_6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a1c56ade1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a1c56ade1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a450165e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a450165e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99857e9aaa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99857e9aaa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PCAP Details Using Capture File Properties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hyperlink" Target="http://kiralyi.arcadiumentertainment.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32528" y="380825"/>
            <a:ext cx="5933700" cy="252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380"/>
              <a:t>Investigation of CryptoWall Ransomware — PCAP analysis (2015-07-24)</a:t>
            </a:r>
            <a:endParaRPr sz="3380"/>
          </a:p>
        </p:txBody>
      </p:sp>
      <p:sp>
        <p:nvSpPr>
          <p:cNvPr id="135" name="Google Shape;135;p13"/>
          <p:cNvSpPr txBox="1"/>
          <p:nvPr>
            <p:ph idx="1" type="subTitle"/>
          </p:nvPr>
        </p:nvSpPr>
        <p:spPr>
          <a:xfrm>
            <a:off x="4572000" y="3208925"/>
            <a:ext cx="4321800" cy="118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300"/>
          </a:p>
          <a:p>
            <a:pPr indent="0" lvl="0" marL="0" rtl="0" algn="l">
              <a:spcBef>
                <a:spcPts val="0"/>
              </a:spcBef>
              <a:spcAft>
                <a:spcPts val="0"/>
              </a:spcAft>
              <a:buNone/>
            </a:pPr>
            <a:r>
              <a:rPr i="1" lang="en" sz="1300"/>
              <a:t>Piyush K Karn (252IS026) | Samyak Gedam (252IS032)</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Phase 1: </a:t>
            </a:r>
            <a:r>
              <a:rPr b="1" lang="en"/>
              <a:t>Identifying the Hosts Involved</a:t>
            </a:r>
            <a:endParaRPr b="1"/>
          </a:p>
        </p:txBody>
      </p:sp>
      <p:sp>
        <p:nvSpPr>
          <p:cNvPr id="188" name="Google Shape;188;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latin typeface="Arial"/>
                <a:ea typeface="Arial"/>
                <a:cs typeface="Arial"/>
                <a:sym typeface="Arial"/>
              </a:rPr>
              <a:t>The aim of this step is to identify:</a:t>
            </a:r>
            <a:endParaRPr sz="1400">
              <a:latin typeface="Arial"/>
              <a:ea typeface="Arial"/>
              <a:cs typeface="Arial"/>
              <a:sym typeface="Arial"/>
            </a:endParaRPr>
          </a:p>
          <a:p>
            <a:pPr indent="-317500" lvl="0" marL="457200" rtl="0" algn="l">
              <a:spcBef>
                <a:spcPts val="1200"/>
              </a:spcBef>
              <a:spcAft>
                <a:spcPts val="0"/>
              </a:spcAft>
              <a:buClr>
                <a:schemeClr val="lt1"/>
              </a:buClr>
              <a:buSzPts val="1400"/>
              <a:buFont typeface="Arial"/>
              <a:buChar char="●"/>
            </a:pPr>
            <a:r>
              <a:rPr lang="en" sz="1400">
                <a:latin typeface="Arial"/>
                <a:ea typeface="Arial"/>
                <a:cs typeface="Arial"/>
                <a:sym typeface="Arial"/>
              </a:rPr>
              <a:t>The </a:t>
            </a:r>
            <a:r>
              <a:rPr b="1" lang="en" sz="1400">
                <a:latin typeface="Arial"/>
                <a:ea typeface="Arial"/>
                <a:cs typeface="Arial"/>
                <a:sym typeface="Arial"/>
              </a:rPr>
              <a:t>internal device</a:t>
            </a:r>
            <a:r>
              <a:rPr lang="en" sz="1400">
                <a:latin typeface="Arial"/>
                <a:ea typeface="Arial"/>
                <a:cs typeface="Arial"/>
                <a:sym typeface="Arial"/>
              </a:rPr>
              <a:t> (likely the victim machine)</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Char char="●"/>
            </a:pPr>
            <a:r>
              <a:rPr lang="en" sz="1400">
                <a:latin typeface="Arial"/>
                <a:ea typeface="Arial"/>
                <a:cs typeface="Arial"/>
                <a:sym typeface="Arial"/>
              </a:rPr>
              <a:t>All </a:t>
            </a:r>
            <a:r>
              <a:rPr b="1" lang="en" sz="1400">
                <a:latin typeface="Arial"/>
                <a:ea typeface="Arial"/>
                <a:cs typeface="Arial"/>
                <a:sym typeface="Arial"/>
              </a:rPr>
              <a:t>external IP addresses</a:t>
            </a:r>
            <a:r>
              <a:rPr lang="en" sz="1400">
                <a:latin typeface="Arial"/>
                <a:ea typeface="Arial"/>
                <a:cs typeface="Arial"/>
                <a:sym typeface="Arial"/>
              </a:rPr>
              <a:t> it communicates with</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Char char="●"/>
            </a:pPr>
            <a:r>
              <a:rPr lang="en" sz="1400">
                <a:latin typeface="Arial"/>
                <a:ea typeface="Arial"/>
                <a:cs typeface="Arial"/>
                <a:sym typeface="Arial"/>
              </a:rPr>
              <a:t>Any </a:t>
            </a:r>
            <a:r>
              <a:rPr b="1" lang="en" sz="1400">
                <a:latin typeface="Arial"/>
                <a:ea typeface="Arial"/>
                <a:cs typeface="Arial"/>
                <a:sym typeface="Arial"/>
              </a:rPr>
              <a:t>abnormal or suspicious connections</a:t>
            </a:r>
            <a:br>
              <a:rPr b="1" lang="en" sz="1400">
                <a:latin typeface="Arial"/>
                <a:ea typeface="Arial"/>
                <a:cs typeface="Arial"/>
                <a:sym typeface="Arial"/>
              </a:rPr>
            </a:br>
            <a:endParaRPr b="1" sz="1400">
              <a:latin typeface="Arial"/>
              <a:ea typeface="Arial"/>
              <a:cs typeface="Arial"/>
              <a:sym typeface="Arial"/>
            </a:endParaRPr>
          </a:p>
          <a:p>
            <a:pPr indent="0" lvl="0" marL="0" rtl="0" algn="l">
              <a:spcBef>
                <a:spcPts val="1200"/>
              </a:spcBef>
              <a:spcAft>
                <a:spcPts val="1200"/>
              </a:spcAft>
              <a:buNone/>
            </a:pPr>
            <a:r>
              <a:rPr lang="en" sz="1400">
                <a:latin typeface="Arial"/>
                <a:ea typeface="Arial"/>
                <a:cs typeface="Arial"/>
                <a:sym typeface="Arial"/>
              </a:rPr>
              <a:t>This helps establish the communication map before deeper malware analysis.</a:t>
            </a:r>
            <a:endParaRPr sz="1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626888" y="511575"/>
            <a:ext cx="5890200" cy="6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infected host IP &amp; top talker </a:t>
            </a:r>
            <a:endParaRPr/>
          </a:p>
        </p:txBody>
      </p:sp>
      <p:sp>
        <p:nvSpPr>
          <p:cNvPr id="194" name="Google Shape;194;p23"/>
          <p:cNvSpPr txBox="1"/>
          <p:nvPr>
            <p:ph idx="1" type="body"/>
          </p:nvPr>
        </p:nvSpPr>
        <p:spPr>
          <a:xfrm>
            <a:off x="854250" y="1816825"/>
            <a:ext cx="7435500" cy="1266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800">
                <a:latin typeface="Roboto Mono"/>
                <a:ea typeface="Roboto Mono"/>
                <a:cs typeface="Roboto Mono"/>
                <a:sym typeface="Roboto Mono"/>
              </a:rPr>
              <a:t># Top source IPs by connection count</a:t>
            </a:r>
            <a:endParaRPr sz="4800">
              <a:latin typeface="Roboto Mono"/>
              <a:ea typeface="Roboto Mono"/>
              <a:cs typeface="Roboto Mono"/>
              <a:sym typeface="Roboto Mono"/>
            </a:endParaRPr>
          </a:p>
          <a:p>
            <a:pPr indent="0" lvl="0" marL="0" rtl="0" algn="l">
              <a:spcBef>
                <a:spcPts val="1200"/>
              </a:spcBef>
              <a:spcAft>
                <a:spcPts val="0"/>
              </a:spcAft>
              <a:buNone/>
            </a:pPr>
            <a:r>
              <a:rPr lang="en" sz="4800">
                <a:latin typeface="Roboto Mono"/>
                <a:ea typeface="Roboto Mono"/>
                <a:cs typeface="Roboto Mono"/>
                <a:sym typeface="Roboto Mono"/>
              </a:rPr>
              <a:t>cat logs/current/conn.log | zeek-cut id.orig_h | sort | uniq -c | sort -rn | head -n 10</a:t>
            </a:r>
            <a:endParaRPr sz="4800">
              <a:latin typeface="Roboto Mono"/>
              <a:ea typeface="Roboto Mono"/>
              <a:cs typeface="Roboto Mono"/>
              <a:sym typeface="Roboto Mono"/>
            </a:endParaRPr>
          </a:p>
          <a:p>
            <a:pPr indent="0" lvl="0" marL="0" rtl="0" algn="l">
              <a:spcBef>
                <a:spcPts val="1200"/>
              </a:spcBef>
              <a:spcAft>
                <a:spcPts val="0"/>
              </a:spcAft>
              <a:buNone/>
            </a:pPr>
            <a:r>
              <a:t/>
            </a:r>
            <a:endParaRPr sz="2700">
              <a:latin typeface="Roboto Mono"/>
              <a:ea typeface="Roboto Mono"/>
              <a:cs typeface="Roboto Mono"/>
              <a:sym typeface="Roboto Mono"/>
            </a:endParaRPr>
          </a:p>
          <a:p>
            <a:pPr indent="0" lvl="0" marL="0" rtl="0" algn="l">
              <a:spcBef>
                <a:spcPts val="1200"/>
              </a:spcBef>
              <a:spcAft>
                <a:spcPts val="0"/>
              </a:spcAft>
              <a:buClr>
                <a:schemeClr val="dk1"/>
              </a:buClr>
              <a:buSzPct val="100000"/>
              <a:buFont typeface="Arial"/>
              <a:buNone/>
            </a:pPr>
            <a:r>
              <a:t/>
            </a:r>
            <a:endParaRPr sz="1100"/>
          </a:p>
          <a:p>
            <a:pPr indent="0" lvl="0" marL="0" rtl="0" algn="l">
              <a:spcBef>
                <a:spcPts val="1200"/>
              </a:spcBef>
              <a:spcAft>
                <a:spcPts val="0"/>
              </a:spcAft>
              <a:buClr>
                <a:schemeClr val="dk1"/>
              </a:buClr>
              <a:buSzPct val="100000"/>
              <a:buFont typeface="Arial"/>
              <a:buNone/>
            </a:pPr>
            <a:r>
              <a:t/>
            </a:r>
            <a:endParaRPr sz="1100"/>
          </a:p>
          <a:p>
            <a:pPr indent="0" lvl="0" marL="0" rtl="0" algn="l">
              <a:spcBef>
                <a:spcPts val="1200"/>
              </a:spcBef>
              <a:spcAft>
                <a:spcPts val="1200"/>
              </a:spcAft>
              <a:buNone/>
            </a:pPr>
            <a:r>
              <a:t/>
            </a:r>
            <a:endParaRPr/>
          </a:p>
        </p:txBody>
      </p:sp>
      <p:pic>
        <p:nvPicPr>
          <p:cNvPr id="195" name="Google Shape;195;p23"/>
          <p:cNvPicPr preferRelativeResize="0"/>
          <p:nvPr/>
        </p:nvPicPr>
        <p:blipFill>
          <a:blip r:embed="rId3">
            <a:alphaModFix/>
          </a:blip>
          <a:stretch>
            <a:fillRect/>
          </a:stretch>
        </p:blipFill>
        <p:spPr>
          <a:xfrm>
            <a:off x="1012675" y="3153900"/>
            <a:ext cx="7118625" cy="1053475"/>
          </a:xfrm>
          <a:prstGeom prst="rect">
            <a:avLst/>
          </a:prstGeom>
          <a:noFill/>
          <a:ln>
            <a:noFill/>
          </a:ln>
        </p:spPr>
      </p:pic>
      <p:sp>
        <p:nvSpPr>
          <p:cNvPr id="196" name="Google Shape;196;p23"/>
          <p:cNvSpPr txBox="1"/>
          <p:nvPr/>
        </p:nvSpPr>
        <p:spPr>
          <a:xfrm>
            <a:off x="2712288" y="4408700"/>
            <a:ext cx="3719400" cy="41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200">
                <a:solidFill>
                  <a:schemeClr val="lt1"/>
                </a:solidFill>
              </a:rPr>
              <a:t>192.168.137.85 is the internal infected host </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155700" y="910796"/>
            <a:ext cx="6832600" cy="4232701"/>
          </a:xfrm>
          <a:prstGeom prst="rect">
            <a:avLst/>
          </a:prstGeom>
          <a:noFill/>
          <a:ln>
            <a:noFill/>
          </a:ln>
        </p:spPr>
      </p:pic>
      <p:sp>
        <p:nvSpPr>
          <p:cNvPr id="202" name="Google Shape;202;p24"/>
          <p:cNvSpPr txBox="1"/>
          <p:nvPr/>
        </p:nvSpPr>
        <p:spPr>
          <a:xfrm>
            <a:off x="3213450" y="340675"/>
            <a:ext cx="27171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Infected_conns</a:t>
            </a:r>
            <a:endParaRPr sz="22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5"/>
          <p:cNvPicPr preferRelativeResize="0"/>
          <p:nvPr/>
        </p:nvPicPr>
        <p:blipFill>
          <a:blip r:embed="rId3">
            <a:alphaModFix/>
          </a:blip>
          <a:stretch>
            <a:fillRect/>
          </a:stretch>
        </p:blipFill>
        <p:spPr>
          <a:xfrm>
            <a:off x="527126" y="722700"/>
            <a:ext cx="8089751" cy="4355625"/>
          </a:xfrm>
          <a:prstGeom prst="rect">
            <a:avLst/>
          </a:prstGeom>
          <a:noFill/>
          <a:ln>
            <a:noFill/>
          </a:ln>
        </p:spPr>
      </p:pic>
      <p:sp>
        <p:nvSpPr>
          <p:cNvPr id="208" name="Google Shape;208;p25"/>
          <p:cNvSpPr txBox="1"/>
          <p:nvPr/>
        </p:nvSpPr>
        <p:spPr>
          <a:xfrm>
            <a:off x="152400" y="152400"/>
            <a:ext cx="842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The Conversations window sorted by Bytes, highlighting </a:t>
            </a:r>
            <a:r>
              <a:rPr lang="en" sz="1500">
                <a:solidFill>
                  <a:schemeClr val="lt1"/>
                </a:solidFill>
                <a:latin typeface="Roboto Mono"/>
                <a:ea typeface="Roboto Mono"/>
                <a:cs typeface="Roboto Mono"/>
                <a:sym typeface="Roboto Mono"/>
              </a:rPr>
              <a:t>192.168.137.85</a:t>
            </a:r>
            <a:r>
              <a:rPr lang="en" sz="1500">
                <a:solidFill>
                  <a:schemeClr val="lt1"/>
                </a:solidFill>
              </a:rPr>
              <a:t> as the top talker.</a:t>
            </a:r>
            <a:endParaRPr sz="15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idx="1" type="body"/>
          </p:nvPr>
        </p:nvSpPr>
        <p:spPr>
          <a:xfrm>
            <a:off x="207725" y="1495700"/>
            <a:ext cx="8741700" cy="3441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latin typeface="Montserrat"/>
                <a:ea typeface="Montserrat"/>
                <a:cs typeface="Montserrat"/>
                <a:sym typeface="Montserrat"/>
              </a:rPr>
              <a:t>The IP address </a:t>
            </a:r>
            <a:r>
              <a:rPr b="1" lang="en" sz="1400">
                <a:latin typeface="Montserrat"/>
                <a:ea typeface="Montserrat"/>
                <a:cs typeface="Montserrat"/>
                <a:sym typeface="Montserrat"/>
              </a:rPr>
              <a:t>192.168.137.85</a:t>
            </a:r>
            <a:r>
              <a:rPr lang="en" sz="1400">
                <a:latin typeface="Montserrat"/>
                <a:ea typeface="Montserrat"/>
                <a:cs typeface="Montserrat"/>
                <a:sym typeface="Montserrat"/>
              </a:rPr>
              <a:t> has:</a:t>
            </a:r>
            <a:endParaRPr sz="1400">
              <a:latin typeface="Montserrat"/>
              <a:ea typeface="Montserrat"/>
              <a:cs typeface="Montserrat"/>
              <a:sym typeface="Montserrat"/>
            </a:endParaRPr>
          </a:p>
          <a:p>
            <a:pPr indent="-317500" lvl="0" marL="457200" rtl="0" algn="l">
              <a:spcBef>
                <a:spcPts val="1200"/>
              </a:spcBef>
              <a:spcAft>
                <a:spcPts val="0"/>
              </a:spcAft>
              <a:buClr>
                <a:schemeClr val="lt1"/>
              </a:buClr>
              <a:buSzPts val="1400"/>
              <a:buFont typeface="Montserrat"/>
              <a:buChar char="●"/>
            </a:pPr>
            <a:r>
              <a:rPr b="1" lang="en" sz="1400">
                <a:latin typeface="Montserrat"/>
                <a:ea typeface="Montserrat"/>
                <a:cs typeface="Montserrat"/>
                <a:sym typeface="Montserrat"/>
              </a:rPr>
              <a:t>73,755 total packets</a:t>
            </a:r>
            <a:br>
              <a:rPr b="1" lang="en" sz="1400">
                <a:latin typeface="Montserrat"/>
                <a:ea typeface="Montserrat"/>
                <a:cs typeface="Montserrat"/>
                <a:sym typeface="Montserrat"/>
              </a:rPr>
            </a:br>
            <a:endParaRPr b="1" sz="1400">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 sz="1400">
                <a:latin typeface="Montserrat"/>
                <a:ea typeface="Montserrat"/>
                <a:cs typeface="Montserrat"/>
                <a:sym typeface="Montserrat"/>
              </a:rPr>
              <a:t>56 MB transmitted</a:t>
            </a:r>
            <a:br>
              <a:rPr b="1" lang="en" sz="1400">
                <a:latin typeface="Montserrat"/>
                <a:ea typeface="Montserrat"/>
                <a:cs typeface="Montserrat"/>
                <a:sym typeface="Montserrat"/>
              </a:rPr>
            </a:br>
            <a:endParaRPr b="1" sz="1400">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 sz="1400">
                <a:latin typeface="Montserrat"/>
                <a:ea typeface="Montserrat"/>
                <a:cs typeface="Montserrat"/>
                <a:sym typeface="Montserrat"/>
              </a:rPr>
              <a:t>53 MB received</a:t>
            </a:r>
            <a:endParaRPr b="1" sz="1400">
              <a:latin typeface="Montserrat"/>
              <a:ea typeface="Montserrat"/>
              <a:cs typeface="Montserrat"/>
              <a:sym typeface="Montserrat"/>
            </a:endParaRPr>
          </a:p>
          <a:p>
            <a:pPr indent="0" lvl="0" marL="0" rtl="0" algn="l">
              <a:spcBef>
                <a:spcPts val="1200"/>
              </a:spcBef>
              <a:spcAft>
                <a:spcPts val="0"/>
              </a:spcAft>
              <a:buNone/>
            </a:pPr>
            <a:r>
              <a:rPr lang="en" sz="1400">
                <a:latin typeface="Montserrat"/>
                <a:ea typeface="Montserrat"/>
                <a:cs typeface="Montserrat"/>
                <a:sym typeface="Montserrat"/>
              </a:rPr>
              <a:t>This is </a:t>
            </a:r>
            <a:r>
              <a:rPr b="1" lang="en" sz="1400">
                <a:latin typeface="Montserrat"/>
                <a:ea typeface="Montserrat"/>
                <a:cs typeface="Montserrat"/>
                <a:sym typeface="Montserrat"/>
              </a:rPr>
              <a:t>much higher</a:t>
            </a:r>
            <a:r>
              <a:rPr lang="en" sz="1400">
                <a:latin typeface="Montserrat"/>
                <a:ea typeface="Montserrat"/>
                <a:cs typeface="Montserrat"/>
                <a:sym typeface="Montserrat"/>
              </a:rPr>
              <a:t> than any other address in the list, clearly indicating that:</a:t>
            </a:r>
            <a:endParaRPr sz="1400">
              <a:latin typeface="Montserrat"/>
              <a:ea typeface="Montserrat"/>
              <a:cs typeface="Montserrat"/>
              <a:sym typeface="Montserrat"/>
            </a:endParaRPr>
          </a:p>
          <a:p>
            <a:pPr indent="0" lvl="0" marL="0" rtl="0" algn="l">
              <a:spcBef>
                <a:spcPts val="1200"/>
              </a:spcBef>
              <a:spcAft>
                <a:spcPts val="0"/>
              </a:spcAft>
              <a:buNone/>
            </a:pPr>
            <a:r>
              <a:rPr b="1" lang="en" sz="1400">
                <a:latin typeface="Montserrat"/>
                <a:ea typeface="Montserrat"/>
                <a:cs typeface="Montserrat"/>
                <a:sym typeface="Montserrat"/>
              </a:rPr>
              <a:t>192.168.137.85 is the victim workstation</a:t>
            </a:r>
            <a:endParaRPr b="1" sz="1400">
              <a:latin typeface="Montserrat"/>
              <a:ea typeface="Montserrat"/>
              <a:cs typeface="Montserrat"/>
              <a:sym typeface="Montserrat"/>
            </a:endParaRPr>
          </a:p>
          <a:p>
            <a:pPr indent="0" lvl="0" marL="0" rtl="0" algn="l">
              <a:spcBef>
                <a:spcPts val="1200"/>
              </a:spcBef>
              <a:spcAft>
                <a:spcPts val="0"/>
              </a:spcAft>
              <a:buNone/>
            </a:pPr>
            <a:r>
              <a:rPr lang="en" sz="1400">
                <a:latin typeface="Montserrat"/>
                <a:ea typeface="Montserrat"/>
                <a:cs typeface="Montserrat"/>
                <a:sym typeface="Montserrat"/>
              </a:rPr>
              <a:t>(It is a private IP address and dominates traffic volume.)</a:t>
            </a:r>
            <a:endParaRPr sz="1400">
              <a:latin typeface="Montserrat"/>
              <a:ea typeface="Montserrat"/>
              <a:cs typeface="Montserrat"/>
              <a:sym typeface="Montserrat"/>
            </a:endParaRPr>
          </a:p>
          <a:p>
            <a:pPr indent="0" lvl="0" marL="0" rtl="0" algn="l">
              <a:spcBef>
                <a:spcPts val="1200"/>
              </a:spcBef>
              <a:spcAft>
                <a:spcPts val="1200"/>
              </a:spcAft>
              <a:buNone/>
            </a:pPr>
            <a:r>
              <a:rPr lang="en" sz="1400">
                <a:latin typeface="Montserrat"/>
                <a:ea typeface="Montserrat"/>
                <a:cs typeface="Montserrat"/>
                <a:sym typeface="Montserrat"/>
              </a:rPr>
              <a:t>This will be the primary focus for further DNS and HTTP analysis.</a:t>
            </a:r>
            <a:endParaRPr sz="14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114885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Arial"/>
                <a:ea typeface="Arial"/>
                <a:cs typeface="Arial"/>
                <a:sym typeface="Arial"/>
              </a:rPr>
              <a:t>Conversations (TCP Tab) — Victim IP (192.168.137.85) and Most suspicious external IPs (</a:t>
            </a:r>
            <a:r>
              <a:rPr b="1" lang="en" sz="1800">
                <a:latin typeface="Arial"/>
                <a:ea typeface="Arial"/>
                <a:cs typeface="Arial"/>
                <a:sym typeface="Arial"/>
              </a:rPr>
              <a:t>77.67.21.209</a:t>
            </a:r>
            <a:r>
              <a:rPr lang="en" sz="1800">
                <a:latin typeface="Arial"/>
                <a:ea typeface="Arial"/>
                <a:cs typeface="Arial"/>
                <a:sym typeface="Arial"/>
              </a:rPr>
              <a:t> and </a:t>
            </a:r>
            <a:r>
              <a:rPr b="1" lang="en" sz="1800">
                <a:latin typeface="Arial"/>
                <a:ea typeface="Arial"/>
                <a:cs typeface="Arial"/>
                <a:sym typeface="Arial"/>
              </a:rPr>
              <a:t>74.208.173.200)	</a:t>
            </a:r>
            <a:endParaRPr sz="3100"/>
          </a:p>
        </p:txBody>
      </p:sp>
      <p:pic>
        <p:nvPicPr>
          <p:cNvPr id="219" name="Google Shape;219;p27"/>
          <p:cNvPicPr preferRelativeResize="0"/>
          <p:nvPr/>
        </p:nvPicPr>
        <p:blipFill>
          <a:blip r:embed="rId3">
            <a:alphaModFix/>
          </a:blip>
          <a:stretch>
            <a:fillRect/>
          </a:stretch>
        </p:blipFill>
        <p:spPr>
          <a:xfrm>
            <a:off x="644351" y="914100"/>
            <a:ext cx="7855300" cy="4229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Suspicious External Hosts Identified</a:t>
            </a:r>
            <a:endParaRPr b="1"/>
          </a:p>
        </p:txBody>
      </p:sp>
      <p:graphicFrame>
        <p:nvGraphicFramePr>
          <p:cNvPr id="225" name="Google Shape;225;p28"/>
          <p:cNvGraphicFramePr/>
          <p:nvPr/>
        </p:nvGraphicFramePr>
        <p:xfrm>
          <a:off x="1527775" y="1427475"/>
          <a:ext cx="3000000" cy="3000000"/>
        </p:xfrm>
        <a:graphic>
          <a:graphicData uri="http://schemas.openxmlformats.org/drawingml/2006/table">
            <a:tbl>
              <a:tblPr>
                <a:noFill/>
                <a:tableStyleId>{6F7A3257-2356-4D29-9BA6-37FA7F00E768}</a:tableStyleId>
              </a:tblPr>
              <a:tblGrid>
                <a:gridCol w="1343025"/>
                <a:gridCol w="676275"/>
                <a:gridCol w="581025"/>
                <a:gridCol w="4086225"/>
              </a:tblGrid>
              <a:tr h="209550">
                <a:tc>
                  <a:txBody>
                    <a:bodyPr/>
                    <a:lstStyle/>
                    <a:p>
                      <a:pPr indent="0" lvl="0" marL="0" rtl="0" algn="ctr">
                        <a:lnSpc>
                          <a:spcPct val="115000"/>
                        </a:lnSpc>
                        <a:spcBef>
                          <a:spcPts val="0"/>
                        </a:spcBef>
                        <a:spcAft>
                          <a:spcPts val="0"/>
                        </a:spcAft>
                        <a:buNone/>
                      </a:pPr>
                      <a:r>
                        <a:rPr b="1" lang="en" sz="1100">
                          <a:solidFill>
                            <a:schemeClr val="lt1"/>
                          </a:solidFill>
                        </a:rPr>
                        <a:t>IP Address</a:t>
                      </a:r>
                      <a:endParaRPr b="1" sz="1100">
                        <a:solidFill>
                          <a:schemeClr val="lt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100">
                          <a:solidFill>
                            <a:schemeClr val="lt1"/>
                          </a:solidFill>
                        </a:rPr>
                        <a:t>Packets</a:t>
                      </a:r>
                      <a:endParaRPr b="1" sz="1100">
                        <a:solidFill>
                          <a:schemeClr val="lt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100">
                          <a:solidFill>
                            <a:schemeClr val="lt1"/>
                          </a:solidFill>
                        </a:rPr>
                        <a:t>Bytes</a:t>
                      </a:r>
                      <a:endParaRPr b="1" sz="1100">
                        <a:solidFill>
                          <a:schemeClr val="lt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100">
                          <a:solidFill>
                            <a:schemeClr val="lt1"/>
                          </a:solidFill>
                        </a:rPr>
                        <a:t>Notes</a:t>
                      </a:r>
                      <a:endParaRPr b="1" sz="1100">
                        <a:solidFill>
                          <a:schemeClr val="lt1"/>
                        </a:solidFill>
                      </a:endParaRPr>
                    </a:p>
                  </a:txBody>
                  <a:tcPr marT="91425" marB="91425" marR="91425" marL="91425"/>
                </a:tc>
              </a:tr>
              <a:tr h="209550">
                <a:tc>
                  <a:txBody>
                    <a:bodyPr/>
                    <a:lstStyle/>
                    <a:p>
                      <a:pPr indent="0" lvl="0" marL="0" rtl="0" algn="l">
                        <a:spcBef>
                          <a:spcPts val="0"/>
                        </a:spcBef>
                        <a:spcAft>
                          <a:spcPts val="0"/>
                        </a:spcAft>
                        <a:buNone/>
                      </a:pPr>
                      <a:r>
                        <a:rPr b="1" lang="en" sz="1100">
                          <a:solidFill>
                            <a:schemeClr val="lt1"/>
                          </a:solidFill>
                        </a:rPr>
                        <a:t>77.67.21.209</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47,311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38 MB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Very high traffic → likely malware payload/C2 server</a:t>
                      </a:r>
                      <a:endParaRPr>
                        <a:solidFill>
                          <a:schemeClr val="lt1"/>
                        </a:solidFill>
                      </a:endParaRPr>
                    </a:p>
                  </a:txBody>
                  <a:tcPr marT="91425" marB="91425" marR="91425" marL="91425"/>
                </a:tc>
              </a:tr>
              <a:tr h="209550">
                <a:tc>
                  <a:txBody>
                    <a:bodyPr/>
                    <a:lstStyle/>
                    <a:p>
                      <a:pPr indent="0" lvl="0" marL="0" rtl="0" algn="l">
                        <a:spcBef>
                          <a:spcPts val="0"/>
                        </a:spcBef>
                        <a:spcAft>
                          <a:spcPts val="0"/>
                        </a:spcAft>
                        <a:buNone/>
                      </a:pPr>
                      <a:r>
                        <a:rPr b="1" lang="en" sz="1100">
                          <a:solidFill>
                            <a:schemeClr val="lt1"/>
                          </a:solidFill>
                        </a:rPr>
                        <a:t>74.208.173.200</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12,148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 MB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Also significant, may be hosting malicious content</a:t>
                      </a:r>
                      <a:endParaRPr>
                        <a:solidFill>
                          <a:schemeClr val="lt1"/>
                        </a:solidFill>
                      </a:endParaRPr>
                    </a:p>
                  </a:txBody>
                  <a:tcPr marT="91425" marB="91425" marR="91425" marL="91425"/>
                </a:tc>
              </a:tr>
              <a:tr h="209550">
                <a:tc>
                  <a:txBody>
                    <a:bodyPr/>
                    <a:lstStyle/>
                    <a:p>
                      <a:pPr indent="0" lvl="0" marL="0" rtl="0" algn="l">
                        <a:spcBef>
                          <a:spcPts val="0"/>
                        </a:spcBef>
                        <a:spcAft>
                          <a:spcPts val="0"/>
                        </a:spcAft>
                        <a:buNone/>
                      </a:pPr>
                      <a:r>
                        <a:rPr b="1" lang="en" sz="1100">
                          <a:solidFill>
                            <a:schemeClr val="lt1"/>
                          </a:solidFill>
                        </a:rPr>
                        <a:t>173.194.65.95</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1,184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824 KB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Google server (probably normal traffic)</a:t>
                      </a:r>
                      <a:endParaRPr>
                        <a:solidFill>
                          <a:schemeClr val="lt1"/>
                        </a:solidFill>
                      </a:endParaRPr>
                    </a:p>
                  </a:txBody>
                  <a:tcPr marT="91425" marB="91425" marR="91425" marL="91425"/>
                </a:tc>
              </a:tr>
              <a:tr h="209550">
                <a:tc>
                  <a:txBody>
                    <a:bodyPr/>
                    <a:lstStyle/>
                    <a:p>
                      <a:pPr indent="0" lvl="0" marL="0" rtl="0" algn="l">
                        <a:spcBef>
                          <a:spcPts val="0"/>
                        </a:spcBef>
                        <a:spcAft>
                          <a:spcPts val="0"/>
                        </a:spcAft>
                        <a:buNone/>
                      </a:pPr>
                      <a:r>
                        <a:rPr b="1" lang="en" sz="1100">
                          <a:solidFill>
                            <a:schemeClr val="lt1"/>
                          </a:solidFill>
                        </a:rPr>
                        <a:t>23.205.169.72</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550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366 KB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Suspicious external communication</a:t>
                      </a:r>
                      <a:endParaRPr>
                        <a:solidFill>
                          <a:schemeClr val="lt1"/>
                        </a:solidFill>
                      </a:endParaRPr>
                    </a:p>
                  </a:txBody>
                  <a:tcPr marT="91425" marB="91425" marR="91425" marL="91425"/>
                </a:tc>
              </a:tr>
              <a:tr h="209550">
                <a:tc>
                  <a:txBody>
                    <a:bodyPr/>
                    <a:lstStyle/>
                    <a:p>
                      <a:pPr indent="0" lvl="0" marL="0" rtl="0" algn="l">
                        <a:spcBef>
                          <a:spcPts val="0"/>
                        </a:spcBef>
                        <a:spcAft>
                          <a:spcPts val="0"/>
                        </a:spcAft>
                        <a:buNone/>
                      </a:pPr>
                      <a:r>
                        <a:rPr b="1" lang="en" sz="1100">
                          <a:solidFill>
                            <a:schemeClr val="lt1"/>
                          </a:solidFill>
                        </a:rPr>
                        <a:t>195.20.41.102</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604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393 KB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Possibly malicious or hosting redirects</a:t>
                      </a:r>
                      <a:endParaRPr>
                        <a:solidFill>
                          <a:schemeClr val="lt1"/>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nvSpPr>
        <p:spPr>
          <a:xfrm>
            <a:off x="1274875" y="893875"/>
            <a:ext cx="7491600" cy="21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chemeClr val="lt1"/>
                </a:solidFill>
              </a:rPr>
              <a:t>Zeek did not produce a </a:t>
            </a:r>
            <a:r>
              <a:rPr lang="en" sz="1200">
                <a:solidFill>
                  <a:schemeClr val="lt1"/>
                </a:solidFill>
                <a:latin typeface="Roboto Mono"/>
                <a:ea typeface="Roboto Mono"/>
                <a:cs typeface="Roboto Mono"/>
                <a:sym typeface="Roboto Mono"/>
              </a:rPr>
              <a:t>notice.log</a:t>
            </a:r>
            <a:r>
              <a:rPr lang="en" sz="1200">
                <a:solidFill>
                  <a:schemeClr val="lt1"/>
                </a:solidFill>
              </a:rPr>
              <a:t> for this PCAP.</a:t>
            </a:r>
            <a:br>
              <a:rPr lang="en" sz="1200">
                <a:solidFill>
                  <a:schemeClr val="lt1"/>
                </a:solidFill>
              </a:rPr>
            </a:br>
            <a:r>
              <a:rPr lang="en" sz="1200">
                <a:solidFill>
                  <a:schemeClr val="lt1"/>
                </a:solidFill>
              </a:rPr>
              <a:t> This is expected, because Zeek’s default policies focus on protocol anomalies and behavioral events.</a:t>
            </a:r>
            <a:br>
              <a:rPr lang="en" sz="1200">
                <a:solidFill>
                  <a:schemeClr val="lt1"/>
                </a:solidFill>
              </a:rPr>
            </a:br>
            <a:r>
              <a:rPr lang="en" sz="1200">
                <a:solidFill>
                  <a:schemeClr val="lt1"/>
                </a:solidFill>
              </a:rPr>
              <a:t> Exploit-kit–driven infections like Angler often look like normal HTTP traffic, so they don’t trigger default notices.</a:t>
            </a:r>
            <a:endParaRPr sz="1200">
              <a:solidFill>
                <a:schemeClr val="lt1"/>
              </a:solidFill>
            </a:endParaRPr>
          </a:p>
          <a:p>
            <a:pPr indent="0" lvl="0" marL="0" rtl="0" algn="l">
              <a:lnSpc>
                <a:spcPct val="115000"/>
              </a:lnSpc>
              <a:spcBef>
                <a:spcPts val="1200"/>
              </a:spcBef>
              <a:spcAft>
                <a:spcPts val="0"/>
              </a:spcAft>
              <a:buNone/>
            </a:pPr>
            <a:r>
              <a:rPr lang="en" sz="1200">
                <a:solidFill>
                  <a:schemeClr val="lt1"/>
                </a:solidFill>
              </a:rPr>
              <a:t>This demonstrates a key point:</a:t>
            </a:r>
            <a:br>
              <a:rPr lang="en" sz="1200">
                <a:solidFill>
                  <a:schemeClr val="lt1"/>
                </a:solidFill>
              </a:rPr>
            </a:br>
            <a:r>
              <a:rPr lang="en" sz="1200">
                <a:solidFill>
                  <a:schemeClr val="lt1"/>
                </a:solidFill>
              </a:rPr>
              <a:t> ✔ </a:t>
            </a:r>
            <a:r>
              <a:rPr b="1" lang="en" sz="1200">
                <a:solidFill>
                  <a:schemeClr val="lt1"/>
                </a:solidFill>
              </a:rPr>
              <a:t>Zeek excels at providing structured metadata</a:t>
            </a:r>
            <a:br>
              <a:rPr b="1" lang="en" sz="1200">
                <a:solidFill>
                  <a:schemeClr val="lt1"/>
                </a:solidFill>
              </a:rPr>
            </a:br>
            <a:r>
              <a:rPr lang="en" sz="1200">
                <a:solidFill>
                  <a:schemeClr val="lt1"/>
                </a:solidFill>
              </a:rPr>
              <a:t> ❌ </a:t>
            </a:r>
            <a:r>
              <a:rPr b="1" lang="en" sz="1200">
                <a:solidFill>
                  <a:schemeClr val="lt1"/>
                </a:solidFill>
              </a:rPr>
              <a:t>But does not always automatically detect the malware event</a:t>
            </a:r>
            <a:endParaRPr b="1" sz="1200">
              <a:solidFill>
                <a:schemeClr val="lt1"/>
              </a:solidFill>
            </a:endParaRPr>
          </a:p>
          <a:p>
            <a:pPr indent="0" lvl="0" marL="0" rtl="0" algn="l">
              <a:lnSpc>
                <a:spcPct val="115000"/>
              </a:lnSpc>
              <a:spcBef>
                <a:spcPts val="1200"/>
              </a:spcBef>
              <a:spcAft>
                <a:spcPts val="1200"/>
              </a:spcAft>
              <a:buNone/>
            </a:pPr>
            <a:r>
              <a:rPr lang="en" sz="1200">
                <a:solidFill>
                  <a:schemeClr val="lt1"/>
                </a:solidFill>
              </a:rPr>
              <a:t>So we use </a:t>
            </a:r>
            <a:r>
              <a:rPr lang="en" sz="1200">
                <a:solidFill>
                  <a:schemeClr val="lt1"/>
                </a:solidFill>
                <a:latin typeface="Roboto Mono"/>
                <a:ea typeface="Roboto Mono"/>
                <a:cs typeface="Roboto Mono"/>
                <a:sym typeface="Roboto Mono"/>
              </a:rPr>
              <a:t>conn.log</a:t>
            </a:r>
            <a:r>
              <a:rPr lang="en" sz="1200">
                <a:solidFill>
                  <a:schemeClr val="lt1"/>
                </a:solidFill>
              </a:rPr>
              <a:t>, </a:t>
            </a:r>
            <a:r>
              <a:rPr lang="en" sz="1200">
                <a:solidFill>
                  <a:schemeClr val="lt1"/>
                </a:solidFill>
                <a:latin typeface="Roboto Mono"/>
                <a:ea typeface="Roboto Mono"/>
                <a:cs typeface="Roboto Mono"/>
                <a:sym typeface="Roboto Mono"/>
              </a:rPr>
              <a:t>dns.log</a:t>
            </a:r>
            <a:r>
              <a:rPr lang="en" sz="1200">
                <a:solidFill>
                  <a:schemeClr val="lt1"/>
                </a:solidFill>
              </a:rPr>
              <a:t>, and </a:t>
            </a:r>
            <a:r>
              <a:rPr lang="en" sz="1200">
                <a:solidFill>
                  <a:schemeClr val="lt1"/>
                </a:solidFill>
                <a:latin typeface="Roboto Mono"/>
                <a:ea typeface="Roboto Mono"/>
                <a:cs typeface="Roboto Mono"/>
                <a:sym typeface="Roboto Mono"/>
              </a:rPr>
              <a:t>http.log</a:t>
            </a:r>
            <a:r>
              <a:rPr lang="en" sz="1200">
                <a:solidFill>
                  <a:schemeClr val="lt1"/>
                </a:solidFill>
              </a:rPr>
              <a:t> manually to uncover the infection chain.</a:t>
            </a:r>
            <a:endParaRPr sz="1200">
              <a:solidFill>
                <a:schemeClr val="lt1"/>
              </a:solidFill>
            </a:endParaRPr>
          </a:p>
        </p:txBody>
      </p:sp>
      <p:pic>
        <p:nvPicPr>
          <p:cNvPr id="231" name="Google Shape;231;p29"/>
          <p:cNvPicPr preferRelativeResize="0"/>
          <p:nvPr/>
        </p:nvPicPr>
        <p:blipFill>
          <a:blip r:embed="rId3">
            <a:alphaModFix/>
          </a:blip>
          <a:stretch>
            <a:fillRect/>
          </a:stretch>
        </p:blipFill>
        <p:spPr>
          <a:xfrm>
            <a:off x="647700" y="3227950"/>
            <a:ext cx="7848600" cy="93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1179900" y="263025"/>
            <a:ext cx="7652400" cy="92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b="1" lang="en"/>
              <a:t>Phase 2: Identifying the Victim (The "Who")</a:t>
            </a:r>
            <a:br>
              <a:rPr b="1" lang="en"/>
            </a:br>
            <a:r>
              <a:rPr b="1" lang="en"/>
              <a:t>Knowing </a:t>
            </a:r>
            <a:r>
              <a:rPr b="1" lang="en"/>
              <a:t>Infected Computer (Hostname &amp; MAC Address)</a:t>
            </a:r>
            <a:endParaRPr b="1"/>
          </a:p>
          <a:p>
            <a:pPr indent="0" lvl="0" marL="0" rtl="0" algn="l">
              <a:spcBef>
                <a:spcPts val="0"/>
              </a:spcBef>
              <a:spcAft>
                <a:spcPts val="0"/>
              </a:spcAft>
              <a:buNone/>
            </a:pPr>
            <a:r>
              <a:t/>
            </a:r>
            <a:endParaRPr b="1"/>
          </a:p>
        </p:txBody>
      </p:sp>
      <p:sp>
        <p:nvSpPr>
          <p:cNvPr id="237" name="Google Shape;237;p30"/>
          <p:cNvSpPr txBox="1"/>
          <p:nvPr>
            <p:ph idx="1" type="body"/>
          </p:nvPr>
        </p:nvSpPr>
        <p:spPr>
          <a:xfrm>
            <a:off x="879000" y="2370875"/>
            <a:ext cx="7386000" cy="256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600"/>
              <a:t>Goal:</a:t>
            </a:r>
            <a:r>
              <a:rPr lang="en" sz="1600"/>
              <a:t> Find the Hostname and MAC address of the machine </a:t>
            </a:r>
            <a:r>
              <a:rPr lang="en" sz="1100">
                <a:latin typeface="Arial"/>
                <a:ea typeface="Arial"/>
                <a:cs typeface="Arial"/>
                <a:sym typeface="Arial"/>
              </a:rPr>
              <a:t>associated with the </a:t>
            </a:r>
            <a:r>
              <a:rPr lang="en" sz="1600">
                <a:latin typeface="Arial"/>
                <a:ea typeface="Arial"/>
                <a:cs typeface="Arial"/>
                <a:sym typeface="Arial"/>
              </a:rPr>
              <a:t>suspicious IP </a:t>
            </a:r>
            <a:r>
              <a:rPr lang="en" sz="1600">
                <a:latin typeface="Roboto Mono"/>
                <a:ea typeface="Roboto Mono"/>
                <a:cs typeface="Roboto Mono"/>
                <a:sym typeface="Roboto Mono"/>
              </a:rPr>
              <a:t>192.168.137.85</a:t>
            </a:r>
            <a:endParaRPr sz="2100"/>
          </a:p>
          <a:p>
            <a:pPr indent="-330200" lvl="0" marL="457200" rtl="0" algn="l">
              <a:spcBef>
                <a:spcPts val="0"/>
              </a:spcBef>
              <a:spcAft>
                <a:spcPts val="0"/>
              </a:spcAft>
              <a:buSzPts val="1600"/>
              <a:buChar char="●"/>
            </a:pPr>
            <a:r>
              <a:rPr b="1" lang="en" sz="1600"/>
              <a:t>Wireshark Filter:</a:t>
            </a:r>
            <a:r>
              <a:rPr lang="en" sz="1600"/>
              <a:t>  </a:t>
            </a:r>
            <a:r>
              <a:rPr lang="en" sz="1600">
                <a:latin typeface="Roboto Mono"/>
                <a:ea typeface="Roboto Mono"/>
                <a:cs typeface="Roboto Mono"/>
                <a:sym typeface="Roboto Mono"/>
              </a:rPr>
              <a:t>ip.addr == 192.168.137.85</a:t>
            </a:r>
            <a:endParaRPr sz="1600">
              <a:latin typeface="Roboto Mono"/>
              <a:ea typeface="Roboto Mono"/>
              <a:cs typeface="Roboto Mono"/>
              <a:sym typeface="Roboto Mono"/>
            </a:endParaRPr>
          </a:p>
          <a:p>
            <a:pPr indent="0" lvl="0" marL="457200" rtl="0" algn="l">
              <a:spcBef>
                <a:spcPts val="1200"/>
              </a:spcBef>
              <a:spcAft>
                <a:spcPts val="0"/>
              </a:spcAft>
              <a:buNone/>
            </a:pPr>
            <a:r>
              <a:t/>
            </a:r>
            <a:endParaRPr sz="1600">
              <a:latin typeface="Roboto Mono"/>
              <a:ea typeface="Roboto Mono"/>
              <a:cs typeface="Roboto Mono"/>
              <a:sym typeface="Roboto Mono"/>
            </a:endParaRPr>
          </a:p>
          <a:p>
            <a:pPr indent="-330200" lvl="0" marL="457200" rtl="0" algn="l">
              <a:spcBef>
                <a:spcPts val="1200"/>
              </a:spcBef>
              <a:spcAft>
                <a:spcPts val="0"/>
              </a:spcAft>
              <a:buSzPts val="1600"/>
              <a:buFont typeface="Arial"/>
              <a:buChar char="●"/>
            </a:pPr>
            <a:r>
              <a:rPr b="1" lang="en" sz="1600">
                <a:latin typeface="Arial"/>
                <a:ea typeface="Arial"/>
                <a:cs typeface="Arial"/>
                <a:sym typeface="Arial"/>
              </a:rPr>
              <a:t>Evidence:</a:t>
            </a:r>
            <a:endParaRPr b="1" sz="1600">
              <a:latin typeface="Arial"/>
              <a:ea typeface="Arial"/>
              <a:cs typeface="Arial"/>
              <a:sym typeface="Arial"/>
            </a:endParaRPr>
          </a:p>
          <a:p>
            <a:pPr indent="-330200" lvl="1" marL="914400" rtl="0" algn="l">
              <a:spcBef>
                <a:spcPts val="0"/>
              </a:spcBef>
              <a:spcAft>
                <a:spcPts val="0"/>
              </a:spcAft>
              <a:buSzPts val="1600"/>
              <a:buChar char="○"/>
            </a:pPr>
            <a:r>
              <a:rPr b="1" lang="en" sz="1600">
                <a:latin typeface="Arial"/>
                <a:ea typeface="Arial"/>
                <a:cs typeface="Arial"/>
                <a:sym typeface="Arial"/>
              </a:rPr>
              <a:t>Hostname:</a:t>
            </a:r>
            <a:r>
              <a:rPr lang="en" sz="1600">
                <a:latin typeface="Arial"/>
                <a:ea typeface="Arial"/>
                <a:cs typeface="Arial"/>
                <a:sym typeface="Arial"/>
              </a:rPr>
              <a:t> </a:t>
            </a:r>
            <a:r>
              <a:rPr lang="en" sz="1600">
                <a:latin typeface="Roboto Mono"/>
                <a:ea typeface="Roboto Mono"/>
                <a:cs typeface="Roboto Mono"/>
                <a:sym typeface="Roboto Mono"/>
              </a:rPr>
              <a:t>Leonardo-PC</a:t>
            </a:r>
            <a:endParaRPr sz="1600">
              <a:latin typeface="Roboto Mono"/>
              <a:ea typeface="Roboto Mono"/>
              <a:cs typeface="Roboto Mono"/>
              <a:sym typeface="Roboto Mono"/>
            </a:endParaRPr>
          </a:p>
          <a:p>
            <a:pPr indent="-330200" lvl="1" marL="914400" rtl="0" algn="l">
              <a:spcBef>
                <a:spcPts val="0"/>
              </a:spcBef>
              <a:spcAft>
                <a:spcPts val="0"/>
              </a:spcAft>
              <a:buSzPts val="1600"/>
              <a:buChar char="○"/>
            </a:pPr>
            <a:r>
              <a:rPr b="1" lang="en" sz="1600">
                <a:latin typeface="Arial"/>
                <a:ea typeface="Arial"/>
                <a:cs typeface="Arial"/>
                <a:sym typeface="Arial"/>
              </a:rPr>
              <a:t>MAC Address:</a:t>
            </a:r>
            <a:r>
              <a:rPr lang="en" sz="1600">
                <a:latin typeface="Arial"/>
                <a:ea typeface="Arial"/>
                <a:cs typeface="Arial"/>
                <a:sym typeface="Arial"/>
              </a:rPr>
              <a:t> </a:t>
            </a:r>
            <a:r>
              <a:rPr lang="en" sz="1600">
                <a:latin typeface="Roboto Mono"/>
                <a:ea typeface="Roboto Mono"/>
                <a:cs typeface="Roboto Mono"/>
                <a:sym typeface="Roboto Mono"/>
              </a:rPr>
              <a:t>80:c1:6e:6a:0b:f2</a:t>
            </a:r>
            <a:endParaRPr b="1" sz="1600">
              <a:latin typeface="Arial"/>
              <a:ea typeface="Arial"/>
              <a:cs typeface="Arial"/>
              <a:sym typeface="Arial"/>
            </a:endParaRPr>
          </a:p>
        </p:txBody>
      </p:sp>
      <p:sp>
        <p:nvSpPr>
          <p:cNvPr id="238" name="Google Shape;238;p30"/>
          <p:cNvSpPr txBox="1"/>
          <p:nvPr>
            <p:ph type="title"/>
          </p:nvPr>
        </p:nvSpPr>
        <p:spPr>
          <a:xfrm>
            <a:off x="311700" y="1450180"/>
            <a:ext cx="8520600" cy="92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2.1  </a:t>
            </a:r>
            <a:r>
              <a:rPr b="1" lang="en"/>
              <a:t>Filter for DHCP</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1"/>
          <p:cNvPicPr preferRelativeResize="0"/>
          <p:nvPr/>
        </p:nvPicPr>
        <p:blipFill>
          <a:blip r:embed="rId3">
            <a:alphaModFix/>
          </a:blip>
          <a:stretch>
            <a:fillRect/>
          </a:stretch>
        </p:blipFill>
        <p:spPr>
          <a:xfrm>
            <a:off x="152400" y="152400"/>
            <a:ext cx="8839200" cy="47591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idx="1" type="body"/>
          </p:nvPr>
        </p:nvSpPr>
        <p:spPr>
          <a:xfrm>
            <a:off x="1135375" y="931975"/>
            <a:ext cx="7541700" cy="4034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latin typeface="Arial"/>
                <a:ea typeface="Arial"/>
                <a:cs typeface="Arial"/>
                <a:sym typeface="Arial"/>
              </a:rPr>
              <a:t>Scenario:</a:t>
            </a:r>
            <a:br>
              <a:rPr b="1" lang="en" sz="1400">
                <a:latin typeface="Arial"/>
                <a:ea typeface="Arial"/>
                <a:cs typeface="Arial"/>
                <a:sym typeface="Arial"/>
              </a:rPr>
            </a:br>
            <a:r>
              <a:rPr lang="en" sz="1400">
                <a:latin typeface="Arial"/>
                <a:ea typeface="Arial"/>
                <a:cs typeface="Arial"/>
                <a:sym typeface="Arial"/>
              </a:rPr>
              <a:t> On </a:t>
            </a:r>
            <a:r>
              <a:rPr b="1" lang="en" sz="1400">
                <a:latin typeface="Arial"/>
                <a:ea typeface="Arial"/>
                <a:cs typeface="Arial"/>
                <a:sym typeface="Arial"/>
              </a:rPr>
              <a:t>July 24, 2015</a:t>
            </a:r>
            <a:r>
              <a:rPr lang="en" sz="1400">
                <a:latin typeface="Arial"/>
                <a:ea typeface="Arial"/>
                <a:cs typeface="Arial"/>
                <a:sym typeface="Arial"/>
              </a:rPr>
              <a:t>, a network analyst detected </a:t>
            </a:r>
            <a:r>
              <a:rPr b="1" lang="en" sz="1400">
                <a:latin typeface="Arial"/>
                <a:ea typeface="Arial"/>
                <a:cs typeface="Arial"/>
                <a:sym typeface="Arial"/>
              </a:rPr>
              <a:t>CryptoWall-related Snort alerts</a:t>
            </a:r>
            <a:r>
              <a:rPr lang="en" sz="1400">
                <a:latin typeface="Arial"/>
                <a:ea typeface="Arial"/>
                <a:cs typeface="Arial"/>
                <a:sym typeface="Arial"/>
              </a:rPr>
              <a:t> from an internal host. A </a:t>
            </a:r>
            <a:r>
              <a:rPr b="1" lang="en" sz="1400">
                <a:latin typeface="Arial"/>
                <a:ea typeface="Arial"/>
                <a:cs typeface="Arial"/>
                <a:sym typeface="Arial"/>
              </a:rPr>
              <a:t>PCAP</a:t>
            </a:r>
            <a:r>
              <a:rPr lang="en" sz="1400">
                <a:latin typeface="Arial"/>
                <a:ea typeface="Arial"/>
                <a:cs typeface="Arial"/>
                <a:sym typeface="Arial"/>
              </a:rPr>
              <a:t> was captured to investigate the infection source and confirm </a:t>
            </a:r>
            <a:r>
              <a:rPr b="1" lang="en" sz="1400">
                <a:latin typeface="Arial"/>
                <a:ea typeface="Arial"/>
                <a:cs typeface="Arial"/>
                <a:sym typeface="Arial"/>
              </a:rPr>
              <a:t>exploit kit</a:t>
            </a:r>
            <a:r>
              <a:rPr lang="en" sz="1400">
                <a:latin typeface="Arial"/>
                <a:ea typeface="Arial"/>
                <a:cs typeface="Arial"/>
                <a:sym typeface="Arial"/>
              </a:rPr>
              <a:t> involvement.</a:t>
            </a:r>
            <a:endParaRPr sz="1400">
              <a:latin typeface="Arial"/>
              <a:ea typeface="Arial"/>
              <a:cs typeface="Arial"/>
              <a:sym typeface="Arial"/>
            </a:endParaRPr>
          </a:p>
          <a:p>
            <a:pPr indent="0" lvl="0" marL="0" rtl="0" algn="l">
              <a:spcBef>
                <a:spcPts val="1200"/>
              </a:spcBef>
              <a:spcAft>
                <a:spcPts val="0"/>
              </a:spcAft>
              <a:buNone/>
            </a:pPr>
            <a:r>
              <a:rPr b="1" lang="en" sz="1400">
                <a:latin typeface="Arial"/>
                <a:ea typeface="Arial"/>
                <a:cs typeface="Arial"/>
                <a:sym typeface="Arial"/>
              </a:rPr>
              <a:t>Problem Statement:</a:t>
            </a:r>
            <a:br>
              <a:rPr b="1" lang="en" sz="1400">
                <a:latin typeface="Arial"/>
                <a:ea typeface="Arial"/>
                <a:cs typeface="Arial"/>
                <a:sym typeface="Arial"/>
              </a:rPr>
            </a:br>
            <a:r>
              <a:rPr lang="en" sz="1400">
                <a:latin typeface="Arial"/>
                <a:ea typeface="Arial"/>
                <a:cs typeface="Arial"/>
                <a:sym typeface="Arial"/>
              </a:rPr>
              <a:t> A </a:t>
            </a:r>
            <a:r>
              <a:rPr b="1" lang="en" sz="1400">
                <a:latin typeface="Arial"/>
                <a:ea typeface="Arial"/>
                <a:cs typeface="Arial"/>
                <a:sym typeface="Arial"/>
              </a:rPr>
              <a:t>Windows host</a:t>
            </a:r>
            <a:r>
              <a:rPr lang="en" sz="1400">
                <a:latin typeface="Arial"/>
                <a:ea typeface="Arial"/>
                <a:cs typeface="Arial"/>
                <a:sym typeface="Arial"/>
              </a:rPr>
              <a:t> showed unusual </a:t>
            </a:r>
            <a:r>
              <a:rPr b="1" lang="en" sz="1400">
                <a:latin typeface="Arial"/>
                <a:ea typeface="Arial"/>
                <a:cs typeface="Arial"/>
                <a:sym typeface="Arial"/>
              </a:rPr>
              <a:t>HTTP traffic</a:t>
            </a:r>
            <a:r>
              <a:rPr lang="en" sz="1400">
                <a:latin typeface="Arial"/>
                <a:ea typeface="Arial"/>
                <a:cs typeface="Arial"/>
                <a:sym typeface="Arial"/>
              </a:rPr>
              <a:t> after visiting a legitimate site. The </a:t>
            </a:r>
            <a:r>
              <a:rPr b="1" lang="en" sz="1400">
                <a:latin typeface="Arial"/>
                <a:ea typeface="Arial"/>
                <a:cs typeface="Arial"/>
                <a:sym typeface="Arial"/>
              </a:rPr>
              <a:t>PCAP (2015-07-24-traffic-analysis-exercise.pcap)</a:t>
            </a:r>
            <a:r>
              <a:rPr lang="en" sz="1400">
                <a:latin typeface="Arial"/>
                <a:ea typeface="Arial"/>
                <a:cs typeface="Arial"/>
                <a:sym typeface="Arial"/>
              </a:rPr>
              <a:t> is analyzed using </a:t>
            </a:r>
            <a:r>
              <a:rPr b="1" lang="en" sz="1400">
                <a:latin typeface="Arial"/>
                <a:ea typeface="Arial"/>
                <a:cs typeface="Arial"/>
                <a:sym typeface="Arial"/>
              </a:rPr>
              <a:t>Zeek</a:t>
            </a:r>
            <a:r>
              <a:rPr lang="en" sz="1400">
                <a:latin typeface="Arial"/>
                <a:ea typeface="Arial"/>
                <a:cs typeface="Arial"/>
                <a:sym typeface="Arial"/>
              </a:rPr>
              <a:t> and </a:t>
            </a:r>
            <a:r>
              <a:rPr b="1" lang="en" sz="1400">
                <a:latin typeface="Arial"/>
                <a:ea typeface="Arial"/>
                <a:cs typeface="Arial"/>
                <a:sym typeface="Arial"/>
              </a:rPr>
              <a:t>Wireshark</a:t>
            </a:r>
            <a:r>
              <a:rPr lang="en" sz="1400">
                <a:latin typeface="Arial"/>
                <a:ea typeface="Arial"/>
                <a:cs typeface="Arial"/>
                <a:sym typeface="Arial"/>
              </a:rPr>
              <a:t> to identify the </a:t>
            </a:r>
            <a:r>
              <a:rPr b="1" lang="en" sz="1400">
                <a:latin typeface="Arial"/>
                <a:ea typeface="Arial"/>
                <a:cs typeface="Arial"/>
                <a:sym typeface="Arial"/>
              </a:rPr>
              <a:t>infected host</a:t>
            </a:r>
            <a:r>
              <a:rPr lang="en" sz="1400">
                <a:latin typeface="Arial"/>
                <a:ea typeface="Arial"/>
                <a:cs typeface="Arial"/>
                <a:sym typeface="Arial"/>
              </a:rPr>
              <a:t>, trace the </a:t>
            </a:r>
            <a:r>
              <a:rPr b="1" lang="en" sz="1400">
                <a:latin typeface="Arial"/>
                <a:ea typeface="Arial"/>
                <a:cs typeface="Arial"/>
                <a:sym typeface="Arial"/>
              </a:rPr>
              <a:t>infection chain</a:t>
            </a:r>
            <a:r>
              <a:rPr lang="en" sz="1400">
                <a:latin typeface="Arial"/>
                <a:ea typeface="Arial"/>
                <a:cs typeface="Arial"/>
                <a:sym typeface="Arial"/>
              </a:rPr>
              <a:t>, and reveal the </a:t>
            </a:r>
            <a:r>
              <a:rPr b="1" lang="en" sz="1400">
                <a:latin typeface="Arial"/>
                <a:ea typeface="Arial"/>
                <a:cs typeface="Arial"/>
                <a:sym typeface="Arial"/>
              </a:rPr>
              <a:t>malware</a:t>
            </a:r>
            <a:r>
              <a:rPr lang="en" sz="1400">
                <a:latin typeface="Arial"/>
                <a:ea typeface="Arial"/>
                <a:cs typeface="Arial"/>
                <a:sym typeface="Arial"/>
              </a:rPr>
              <a:t>, </a:t>
            </a:r>
            <a:r>
              <a:rPr b="1" lang="en" sz="1400">
                <a:latin typeface="Arial"/>
                <a:ea typeface="Arial"/>
                <a:cs typeface="Arial"/>
                <a:sym typeface="Arial"/>
              </a:rPr>
              <a:t>exploit kit</a:t>
            </a:r>
            <a:r>
              <a:rPr lang="en" sz="1400">
                <a:latin typeface="Arial"/>
                <a:ea typeface="Arial"/>
                <a:cs typeface="Arial"/>
                <a:sym typeface="Arial"/>
              </a:rPr>
              <a:t>, and </a:t>
            </a:r>
            <a:r>
              <a:rPr b="1" lang="en" sz="1400">
                <a:latin typeface="Arial"/>
                <a:ea typeface="Arial"/>
                <a:cs typeface="Arial"/>
                <a:sym typeface="Arial"/>
              </a:rPr>
              <a:t>C2 infrastructure</a:t>
            </a:r>
            <a:r>
              <a:rPr lang="en" sz="1400">
                <a:latin typeface="Arial"/>
                <a:ea typeface="Arial"/>
                <a:cs typeface="Arial"/>
                <a:sym typeface="Arial"/>
              </a:rPr>
              <a:t>.</a:t>
            </a:r>
            <a:endParaRPr sz="1400">
              <a:latin typeface="Arial"/>
              <a:ea typeface="Arial"/>
              <a:cs typeface="Arial"/>
              <a:sym typeface="Arial"/>
            </a:endParaRPr>
          </a:p>
          <a:p>
            <a:pPr indent="0" lvl="0" marL="0" rtl="0" algn="l">
              <a:spcBef>
                <a:spcPts val="1200"/>
              </a:spcBef>
              <a:spcAft>
                <a:spcPts val="0"/>
              </a:spcAft>
              <a:buNone/>
            </a:pPr>
            <a:r>
              <a:rPr b="1" lang="en" sz="1400">
                <a:latin typeface="Arial"/>
                <a:ea typeface="Arial"/>
                <a:cs typeface="Arial"/>
                <a:sym typeface="Arial"/>
              </a:rPr>
              <a:t>Roles:</a:t>
            </a:r>
            <a:endParaRPr b="1" sz="1400">
              <a:latin typeface="Arial"/>
              <a:ea typeface="Arial"/>
              <a:cs typeface="Arial"/>
              <a:sym typeface="Arial"/>
            </a:endParaRPr>
          </a:p>
          <a:p>
            <a:pPr indent="-317500" lvl="0" marL="457200" rtl="0" algn="l">
              <a:spcBef>
                <a:spcPts val="1200"/>
              </a:spcBef>
              <a:spcAft>
                <a:spcPts val="0"/>
              </a:spcAft>
              <a:buClr>
                <a:schemeClr val="lt1"/>
              </a:buClr>
              <a:buSzPts val="1400"/>
              <a:buFont typeface="Arial"/>
              <a:buChar char="●"/>
            </a:pPr>
            <a:r>
              <a:rPr b="1" lang="en" sz="1400">
                <a:latin typeface="Arial"/>
                <a:ea typeface="Arial"/>
                <a:cs typeface="Arial"/>
                <a:sym typeface="Arial"/>
              </a:rPr>
              <a:t>Zeek:</a:t>
            </a:r>
            <a:r>
              <a:rPr lang="en" sz="1400">
                <a:latin typeface="Arial"/>
                <a:ea typeface="Arial"/>
                <a:cs typeface="Arial"/>
                <a:sym typeface="Arial"/>
              </a:rPr>
              <a:t> Log parsing, timeline, IOCs, file metadata.</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Char char="●"/>
            </a:pPr>
            <a:r>
              <a:rPr b="1" lang="en" sz="1400">
                <a:latin typeface="Arial"/>
                <a:ea typeface="Arial"/>
                <a:cs typeface="Arial"/>
                <a:sym typeface="Arial"/>
              </a:rPr>
              <a:t>Wireshark:</a:t>
            </a:r>
            <a:r>
              <a:rPr lang="en" sz="1400">
                <a:latin typeface="Arial"/>
                <a:ea typeface="Arial"/>
                <a:cs typeface="Arial"/>
                <a:sym typeface="Arial"/>
              </a:rPr>
              <a:t> Packet validation, payload extraction, stream analysis.</a:t>
            </a:r>
            <a:endParaRPr b="1" sz="1728"/>
          </a:p>
        </p:txBody>
      </p:sp>
      <p:sp>
        <p:nvSpPr>
          <p:cNvPr id="141" name="Google Shape;141;p14"/>
          <p:cNvSpPr txBox="1"/>
          <p:nvPr/>
        </p:nvSpPr>
        <p:spPr>
          <a:xfrm>
            <a:off x="3159600" y="204075"/>
            <a:ext cx="28248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Montserrat"/>
                <a:ea typeface="Montserrat"/>
                <a:cs typeface="Montserrat"/>
                <a:sym typeface="Montserrat"/>
              </a:rPr>
              <a:t>Broad Overview</a:t>
            </a:r>
            <a:endParaRPr b="1" sz="2100">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2"/>
          <p:cNvPicPr preferRelativeResize="0"/>
          <p:nvPr/>
        </p:nvPicPr>
        <p:blipFill>
          <a:blip r:embed="rId3">
            <a:alphaModFix/>
          </a:blip>
          <a:stretch>
            <a:fillRect/>
          </a:stretch>
        </p:blipFill>
        <p:spPr>
          <a:xfrm>
            <a:off x="152400" y="1168400"/>
            <a:ext cx="8839202" cy="3095617"/>
          </a:xfrm>
          <a:prstGeom prst="rect">
            <a:avLst/>
          </a:prstGeom>
          <a:noFill/>
          <a:ln>
            <a:noFill/>
          </a:ln>
        </p:spPr>
      </p:pic>
      <p:sp>
        <p:nvSpPr>
          <p:cNvPr id="249" name="Google Shape;249;p32"/>
          <p:cNvSpPr txBox="1"/>
          <p:nvPr/>
        </p:nvSpPr>
        <p:spPr>
          <a:xfrm>
            <a:off x="3072000" y="432877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DHCP shows a hostname and MAC for each client — tie the infected IP to host name (e.g., </a:t>
            </a:r>
            <a:r>
              <a:rPr lang="en" sz="1100">
                <a:solidFill>
                  <a:schemeClr val="lt1"/>
                </a:solidFill>
                <a:latin typeface="Roboto Mono"/>
                <a:ea typeface="Roboto Mono"/>
                <a:cs typeface="Roboto Mono"/>
                <a:sym typeface="Roboto Mono"/>
              </a:rPr>
              <a:t>Leonardo-PC</a:t>
            </a:r>
            <a:r>
              <a:rPr lang="en" sz="1100">
                <a:solidFill>
                  <a:schemeClr val="lt1"/>
                </a:solidFill>
              </a:rPr>
              <a:t>) and MAC.</a:t>
            </a:r>
            <a:endParaRPr>
              <a:solidFill>
                <a:schemeClr val="lt1"/>
              </a:solidFill>
            </a:endParaRPr>
          </a:p>
        </p:txBody>
      </p:sp>
      <p:sp>
        <p:nvSpPr>
          <p:cNvPr id="250" name="Google Shape;250;p32"/>
          <p:cNvSpPr txBox="1"/>
          <p:nvPr/>
        </p:nvSpPr>
        <p:spPr>
          <a:xfrm>
            <a:off x="562425" y="226775"/>
            <a:ext cx="84291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Discover hostname &amp; MAC address via DHCP on Zeek</a:t>
            </a:r>
            <a:endParaRPr sz="24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2.</a:t>
            </a:r>
            <a:r>
              <a:rPr b="1" lang="en"/>
              <a:t>2 User-Agent Analysis (OS &amp; Browser)</a:t>
            </a:r>
            <a:endParaRPr b="1"/>
          </a:p>
        </p:txBody>
      </p:sp>
      <p:sp>
        <p:nvSpPr>
          <p:cNvPr id="256" name="Google Shape;256;p33"/>
          <p:cNvSpPr txBox="1"/>
          <p:nvPr>
            <p:ph idx="1" type="body"/>
          </p:nvPr>
        </p:nvSpPr>
        <p:spPr>
          <a:xfrm>
            <a:off x="584750" y="1767250"/>
            <a:ext cx="8355000" cy="3187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Goal:</a:t>
            </a:r>
            <a:r>
              <a:rPr lang="en" sz="1600"/>
              <a:t> Determine what Operating System and Browser the victim was using.</a:t>
            </a:r>
            <a:endParaRPr sz="1600"/>
          </a:p>
          <a:p>
            <a:pPr indent="-330200" lvl="0" marL="457200" rtl="0" algn="l">
              <a:spcBef>
                <a:spcPts val="0"/>
              </a:spcBef>
              <a:spcAft>
                <a:spcPts val="0"/>
              </a:spcAft>
              <a:buSzPts val="1600"/>
              <a:buChar char="●"/>
            </a:pPr>
            <a:r>
              <a:rPr b="1" lang="en" sz="1600"/>
              <a:t>Wireshark Filter:</a:t>
            </a:r>
            <a:r>
              <a:rPr lang="en" sz="1600"/>
              <a:t> </a:t>
            </a:r>
            <a:r>
              <a:rPr lang="en" sz="1600">
                <a:latin typeface="Roboto Mono"/>
                <a:ea typeface="Roboto Mono"/>
                <a:cs typeface="Roboto Mono"/>
                <a:sym typeface="Roboto Mono"/>
              </a:rPr>
              <a:t>http.user_agent and ip.src == 192.168.137.85</a:t>
            </a:r>
            <a:endParaRPr sz="1600">
              <a:latin typeface="Roboto Mono"/>
              <a:ea typeface="Roboto Mono"/>
              <a:cs typeface="Roboto Mono"/>
              <a:sym typeface="Roboto Mono"/>
            </a:endParaRPr>
          </a:p>
          <a:p>
            <a:pPr indent="0" lvl="0" marL="457200" rtl="0" algn="l">
              <a:spcBef>
                <a:spcPts val="1200"/>
              </a:spcBef>
              <a:spcAft>
                <a:spcPts val="0"/>
              </a:spcAft>
              <a:buNone/>
            </a:pPr>
            <a:r>
              <a:t/>
            </a:r>
            <a:endParaRPr sz="1600">
              <a:latin typeface="Roboto Mono"/>
              <a:ea typeface="Roboto Mono"/>
              <a:cs typeface="Roboto Mono"/>
              <a:sym typeface="Roboto Mono"/>
            </a:endParaRPr>
          </a:p>
          <a:p>
            <a:pPr indent="-330200" lvl="0" marL="457200" rtl="0" algn="l">
              <a:spcBef>
                <a:spcPts val="1200"/>
              </a:spcBef>
              <a:spcAft>
                <a:spcPts val="0"/>
              </a:spcAft>
              <a:buSzPts val="1600"/>
              <a:buFont typeface="Roboto Mono"/>
              <a:buChar char="●"/>
            </a:pPr>
            <a:r>
              <a:rPr b="1" lang="en" sz="1600">
                <a:latin typeface="Roboto Mono"/>
                <a:ea typeface="Roboto Mono"/>
                <a:cs typeface="Roboto Mono"/>
                <a:sym typeface="Roboto Mono"/>
              </a:rPr>
              <a:t>Evidence</a:t>
            </a:r>
            <a:endParaRPr b="1" sz="1600">
              <a:latin typeface="Roboto Mono"/>
              <a:ea typeface="Roboto Mono"/>
              <a:cs typeface="Roboto Mono"/>
              <a:sym typeface="Roboto Mono"/>
            </a:endParaRPr>
          </a:p>
          <a:p>
            <a:pPr indent="-330200" lvl="1" marL="914400" rtl="0" algn="l">
              <a:spcBef>
                <a:spcPts val="0"/>
              </a:spcBef>
              <a:spcAft>
                <a:spcPts val="0"/>
              </a:spcAft>
              <a:buSzPts val="1600"/>
              <a:buChar char="○"/>
            </a:pPr>
            <a:r>
              <a:rPr lang="en" sz="1600">
                <a:latin typeface="Roboto Mono"/>
                <a:ea typeface="Roboto Mono"/>
                <a:cs typeface="Roboto Mono"/>
                <a:sym typeface="Roboto Mono"/>
              </a:rPr>
              <a:t>Windows NT 6.1</a:t>
            </a:r>
            <a:r>
              <a:rPr lang="en" sz="1600"/>
              <a:t> indicates </a:t>
            </a:r>
            <a:r>
              <a:rPr b="1" lang="en" sz="1600"/>
              <a:t>Windows 7</a:t>
            </a:r>
            <a:r>
              <a:rPr lang="en" sz="1600"/>
              <a:t>.</a:t>
            </a:r>
            <a:endParaRPr sz="1600"/>
          </a:p>
          <a:p>
            <a:pPr indent="-330200" lvl="1" marL="914400" rtl="0" algn="l">
              <a:spcBef>
                <a:spcPts val="0"/>
              </a:spcBef>
              <a:spcAft>
                <a:spcPts val="0"/>
              </a:spcAft>
              <a:buSzPts val="1600"/>
              <a:buChar char="○"/>
            </a:pPr>
            <a:r>
              <a:rPr lang="en" sz="1600">
                <a:latin typeface="Roboto Mono"/>
                <a:ea typeface="Roboto Mono"/>
                <a:cs typeface="Roboto Mono"/>
                <a:sym typeface="Roboto Mono"/>
              </a:rPr>
              <a:t>Trident/7.0; rv:11.0</a:t>
            </a:r>
            <a:r>
              <a:rPr lang="en" sz="1600"/>
              <a:t> indicates </a:t>
            </a:r>
            <a:r>
              <a:rPr b="1" lang="en" sz="1600"/>
              <a:t>Internet Explorer 11</a:t>
            </a:r>
            <a:r>
              <a:rPr lang="en" sz="1600"/>
              <a:t>.</a:t>
            </a:r>
            <a:endParaRPr sz="1600">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4"/>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5"/>
          <p:cNvPicPr preferRelativeResize="0"/>
          <p:nvPr/>
        </p:nvPicPr>
        <p:blipFill>
          <a:blip r:embed="rId3">
            <a:alphaModFix/>
          </a:blip>
          <a:stretch>
            <a:fillRect/>
          </a:stretch>
        </p:blipFill>
        <p:spPr>
          <a:xfrm>
            <a:off x="152400" y="2810650"/>
            <a:ext cx="8839200" cy="1132822"/>
          </a:xfrm>
          <a:prstGeom prst="rect">
            <a:avLst/>
          </a:prstGeom>
          <a:noFill/>
          <a:ln>
            <a:noFill/>
          </a:ln>
        </p:spPr>
      </p:pic>
      <p:sp>
        <p:nvSpPr>
          <p:cNvPr id="267" name="Google Shape;267;p35"/>
          <p:cNvSpPr txBox="1"/>
          <p:nvPr/>
        </p:nvSpPr>
        <p:spPr>
          <a:xfrm>
            <a:off x="2561400" y="3897175"/>
            <a:ext cx="4021200" cy="10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rPr>
              <a:t>This shows:</a:t>
            </a:r>
            <a:endParaRPr>
              <a:solidFill>
                <a:srgbClr val="FFFFFF"/>
              </a:solidFill>
            </a:endParaRPr>
          </a:p>
          <a:p>
            <a:pPr indent="-298450" lvl="0" marL="457200" rtl="0" algn="l">
              <a:lnSpc>
                <a:spcPct val="115000"/>
              </a:lnSpc>
              <a:spcBef>
                <a:spcPts val="1200"/>
              </a:spcBef>
              <a:spcAft>
                <a:spcPts val="0"/>
              </a:spcAft>
              <a:buClr>
                <a:srgbClr val="FFFFFF"/>
              </a:buClr>
              <a:buSzPts val="1100"/>
              <a:buChar char="●"/>
            </a:pPr>
            <a:r>
              <a:rPr lang="en">
                <a:solidFill>
                  <a:srgbClr val="FFFFFF"/>
                </a:solidFill>
              </a:rPr>
              <a:t>Windows 7 (NT 6.1)</a:t>
            </a:r>
            <a:endParaRPr>
              <a:solidFill>
                <a:srgbClr val="FFFFFF"/>
              </a:solidFill>
            </a:endParaRPr>
          </a:p>
          <a:p>
            <a:pPr indent="-298450" lvl="0" marL="457200" rtl="0" algn="l">
              <a:lnSpc>
                <a:spcPct val="115000"/>
              </a:lnSpc>
              <a:spcBef>
                <a:spcPts val="0"/>
              </a:spcBef>
              <a:spcAft>
                <a:spcPts val="0"/>
              </a:spcAft>
              <a:buClr>
                <a:srgbClr val="FFFFFF"/>
              </a:buClr>
              <a:buSzPts val="1100"/>
              <a:buChar char="●"/>
            </a:pPr>
            <a:r>
              <a:rPr lang="en">
                <a:solidFill>
                  <a:srgbClr val="FFFFFF"/>
                </a:solidFill>
              </a:rPr>
              <a:t>IE 11 (rv:11.0)</a:t>
            </a:r>
            <a:endParaRPr>
              <a:solidFill>
                <a:srgbClr val="FFFFFF"/>
              </a:solidFill>
            </a:endParaRPr>
          </a:p>
        </p:txBody>
      </p:sp>
      <p:sp>
        <p:nvSpPr>
          <p:cNvPr id="268" name="Google Shape;268;p35"/>
          <p:cNvSpPr txBox="1"/>
          <p:nvPr/>
        </p:nvSpPr>
        <p:spPr>
          <a:xfrm>
            <a:off x="2268000" y="666025"/>
            <a:ext cx="46080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ato"/>
                <a:ea typeface="Lato"/>
                <a:cs typeface="Lato"/>
                <a:sym typeface="Lato"/>
              </a:rPr>
              <a:t>Clear view of OS/Browser</a:t>
            </a:r>
            <a:endParaRPr sz="1800">
              <a:solidFill>
                <a:schemeClr val="lt1"/>
              </a:solidFill>
              <a:latin typeface="Lato"/>
              <a:ea typeface="Lato"/>
              <a:cs typeface="Lato"/>
              <a:sym typeface="Lato"/>
            </a:endParaRPr>
          </a:p>
        </p:txBody>
      </p:sp>
      <p:sp>
        <p:nvSpPr>
          <p:cNvPr id="269" name="Google Shape;269;p35"/>
          <p:cNvSpPr txBox="1"/>
          <p:nvPr/>
        </p:nvSpPr>
        <p:spPr>
          <a:xfrm>
            <a:off x="982800" y="1421988"/>
            <a:ext cx="7178400" cy="13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lt1"/>
                </a:solidFill>
                <a:latin typeface="Lato"/>
                <a:ea typeface="Lato"/>
                <a:cs typeface="Lato"/>
                <a:sym typeface="Lato"/>
              </a:rPr>
              <a:t>Commands:</a:t>
            </a:r>
            <a:endParaRPr b="1" sz="11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100">
                <a:solidFill>
                  <a:schemeClr val="lt1"/>
                </a:solidFill>
                <a:latin typeface="Roboto Mono"/>
                <a:ea typeface="Roboto Mono"/>
                <a:cs typeface="Roboto Mono"/>
                <a:sym typeface="Roboto Mono"/>
              </a:rPr>
              <a:t># Look for user-agent strings in http.log</a:t>
            </a:r>
            <a:endParaRPr sz="1100">
              <a:solidFill>
                <a:schemeClr val="lt1"/>
              </a:solidFill>
              <a:latin typeface="Roboto Mono"/>
              <a:ea typeface="Roboto Mono"/>
              <a:cs typeface="Roboto Mono"/>
              <a:sym typeface="Roboto Mono"/>
            </a:endParaRPr>
          </a:p>
          <a:p>
            <a:pPr indent="0" lvl="0" marL="0" rtl="0" algn="l">
              <a:lnSpc>
                <a:spcPct val="115000"/>
              </a:lnSpc>
              <a:spcBef>
                <a:spcPts val="1200"/>
              </a:spcBef>
              <a:spcAft>
                <a:spcPts val="1200"/>
              </a:spcAft>
              <a:buNone/>
            </a:pPr>
            <a:r>
              <a:rPr lang="en" sz="1100">
                <a:solidFill>
                  <a:schemeClr val="lt1"/>
                </a:solidFill>
                <a:latin typeface="Roboto Mono"/>
                <a:ea typeface="Roboto Mono"/>
                <a:cs typeface="Roboto Mono"/>
                <a:sym typeface="Roboto Mono"/>
              </a:rPr>
              <a:t>cat http.log | zeek-cut user_agent | sort | uniq -c</a:t>
            </a:r>
            <a:endParaRPr sz="13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1016150" y="393750"/>
            <a:ext cx="73203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Phase 3: Finding the Infection Vector (The "How")</a:t>
            </a:r>
            <a:endParaRPr b="1"/>
          </a:p>
        </p:txBody>
      </p:sp>
      <p:sp>
        <p:nvSpPr>
          <p:cNvPr id="275" name="Google Shape;275;p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Arial"/>
                <a:ea typeface="Arial"/>
                <a:cs typeface="Arial"/>
                <a:sym typeface="Arial"/>
              </a:rPr>
              <a:t>Goal:</a:t>
            </a:r>
            <a:r>
              <a:rPr lang="en" sz="1600">
                <a:latin typeface="Arial"/>
                <a:ea typeface="Arial"/>
                <a:cs typeface="Arial"/>
                <a:sym typeface="Arial"/>
              </a:rPr>
              <a:t> Find where the bad traffic started. </a:t>
            </a:r>
            <a:endParaRPr sz="1600">
              <a:latin typeface="Arial"/>
              <a:ea typeface="Arial"/>
              <a:cs typeface="Arial"/>
              <a:sym typeface="Arial"/>
            </a:endParaRPr>
          </a:p>
          <a:p>
            <a:pPr indent="0" lvl="0" marL="0" rtl="0" algn="l">
              <a:spcBef>
                <a:spcPts val="1200"/>
              </a:spcBef>
              <a:spcAft>
                <a:spcPts val="1200"/>
              </a:spcAft>
              <a:buNone/>
            </a:pPr>
            <a:r>
              <a:rPr b="1" lang="en" sz="1600">
                <a:latin typeface="Arial"/>
                <a:ea typeface="Arial"/>
                <a:cs typeface="Arial"/>
                <a:sym typeface="Arial"/>
              </a:rPr>
              <a:t>Action:</a:t>
            </a:r>
            <a:r>
              <a:rPr lang="en" sz="1600">
                <a:latin typeface="Arial"/>
                <a:ea typeface="Arial"/>
                <a:cs typeface="Arial"/>
                <a:sym typeface="Arial"/>
              </a:rPr>
              <a:t> Look for the transition from "normal surfing" to "malicious redirection."</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7"/>
          <p:cNvPicPr preferRelativeResize="0"/>
          <p:nvPr/>
        </p:nvPicPr>
        <p:blipFill>
          <a:blip r:embed="rId3">
            <a:alphaModFix/>
          </a:blip>
          <a:stretch>
            <a:fillRect/>
          </a:stretch>
        </p:blipFill>
        <p:spPr>
          <a:xfrm>
            <a:off x="152400" y="152400"/>
            <a:ext cx="8839200" cy="47591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idx="1" type="body"/>
          </p:nvPr>
        </p:nvSpPr>
        <p:spPr>
          <a:xfrm>
            <a:off x="977775" y="918700"/>
            <a:ext cx="8045700" cy="35133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600">
                <a:latin typeface="Arial"/>
                <a:ea typeface="Arial"/>
                <a:cs typeface="Arial"/>
                <a:sym typeface="Arial"/>
              </a:rPr>
              <a:t>There is a visit to </a:t>
            </a:r>
            <a:r>
              <a:rPr lang="en" sz="1600">
                <a:latin typeface="Roboto Mono"/>
                <a:ea typeface="Roboto Mono"/>
                <a:cs typeface="Roboto Mono"/>
                <a:sym typeface="Roboto Mono"/>
              </a:rPr>
              <a:t>twentyone-development.com</a:t>
            </a:r>
            <a:r>
              <a:rPr lang="en" sz="1600">
                <a:latin typeface="Arial"/>
                <a:ea typeface="Arial"/>
                <a:cs typeface="Arial"/>
                <a:sym typeface="Arial"/>
              </a:rPr>
              <a:t>, followed immediately by a strange domain (</a:t>
            </a:r>
            <a:r>
              <a:rPr lang="en" sz="1600">
                <a:latin typeface="Roboto Mono"/>
                <a:ea typeface="Roboto Mono"/>
                <a:cs typeface="Roboto Mono"/>
                <a:sym typeface="Roboto Mono"/>
              </a:rPr>
              <a:t>kiralyi.arcadiumentertainment.com</a:t>
            </a:r>
            <a:r>
              <a:rPr lang="en" sz="1600">
                <a:latin typeface="Arial"/>
                <a:ea typeface="Arial"/>
                <a:cs typeface="Arial"/>
                <a:sym typeface="Arial"/>
              </a:rPr>
              <a:t>).</a:t>
            </a:r>
            <a:endParaRPr b="1" sz="1900">
              <a:latin typeface="Arial"/>
              <a:ea typeface="Arial"/>
              <a:cs typeface="Arial"/>
              <a:sym typeface="Arial"/>
            </a:endParaRPr>
          </a:p>
          <a:p>
            <a:pPr indent="-317500" lvl="0" marL="457200" rtl="0" algn="l">
              <a:spcBef>
                <a:spcPts val="1200"/>
              </a:spcBef>
              <a:spcAft>
                <a:spcPts val="0"/>
              </a:spcAft>
              <a:buClr>
                <a:schemeClr val="lt1"/>
              </a:buClr>
              <a:buSzPts val="1400"/>
              <a:buFont typeface="Arial"/>
              <a:buChar char="●"/>
            </a:pPr>
            <a:r>
              <a:rPr b="1" lang="en" sz="1400">
                <a:latin typeface="Arial"/>
                <a:ea typeface="Arial"/>
                <a:cs typeface="Arial"/>
                <a:sym typeface="Arial"/>
              </a:rPr>
              <a:t>Packet 52454:</a:t>
            </a:r>
            <a:r>
              <a:rPr lang="en" sz="1400">
                <a:latin typeface="Arial"/>
                <a:ea typeface="Arial"/>
                <a:cs typeface="Arial"/>
                <a:sym typeface="Arial"/>
              </a:rPr>
              <a:t> Request to </a:t>
            </a:r>
            <a:r>
              <a:rPr lang="en" sz="1400">
                <a:latin typeface="Roboto Mono"/>
                <a:ea typeface="Roboto Mono"/>
                <a:cs typeface="Roboto Mono"/>
                <a:sym typeface="Roboto Mono"/>
              </a:rPr>
              <a:t>twentyone-development.com</a:t>
            </a:r>
            <a:r>
              <a:rPr lang="en" sz="1400">
                <a:latin typeface="Arial"/>
                <a:ea typeface="Arial"/>
                <a:cs typeface="Arial"/>
                <a:sym typeface="Arial"/>
              </a:rPr>
              <a:t> (Normal site).</a:t>
            </a: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Char char="●"/>
            </a:pPr>
            <a:r>
              <a:rPr b="1" lang="en" sz="1400">
                <a:latin typeface="Arial"/>
                <a:ea typeface="Arial"/>
                <a:cs typeface="Arial"/>
                <a:sym typeface="Arial"/>
              </a:rPr>
              <a:t>Packet 52455 (Highlighted):</a:t>
            </a:r>
            <a:r>
              <a:rPr lang="en" sz="1400">
                <a:latin typeface="Arial"/>
                <a:ea typeface="Arial"/>
                <a:cs typeface="Arial"/>
                <a:sym typeface="Arial"/>
              </a:rPr>
              <a:t> Request to </a:t>
            </a:r>
            <a:r>
              <a:rPr lang="en" sz="1400">
                <a:latin typeface="Roboto Mono"/>
                <a:ea typeface="Roboto Mono"/>
                <a:cs typeface="Roboto Mono"/>
                <a:sym typeface="Roboto Mono"/>
              </a:rPr>
              <a:t>kiralyi.arcadiumentertainment.com</a:t>
            </a:r>
            <a:r>
              <a:rPr lang="en" sz="1400">
                <a:latin typeface="Arial"/>
                <a:ea typeface="Arial"/>
                <a:cs typeface="Arial"/>
                <a:sym typeface="Arial"/>
              </a:rPr>
              <a:t> (Malicious site).</a:t>
            </a:r>
            <a:endParaRPr sz="1400">
              <a:latin typeface="Arial"/>
              <a:ea typeface="Arial"/>
              <a:cs typeface="Arial"/>
              <a:sym typeface="Arial"/>
            </a:endParaRPr>
          </a:p>
          <a:p>
            <a:pPr indent="0" lvl="0" marL="0" rtl="0" algn="l">
              <a:spcBef>
                <a:spcPts val="1200"/>
              </a:spcBef>
              <a:spcAft>
                <a:spcPts val="0"/>
              </a:spcAft>
              <a:buNone/>
            </a:pPr>
            <a:r>
              <a:rPr b="1" lang="en" sz="1400">
                <a:latin typeface="Arial"/>
                <a:ea typeface="Arial"/>
                <a:cs typeface="Arial"/>
                <a:sym typeface="Arial"/>
              </a:rPr>
              <a:t>The Link (Referer):</a:t>
            </a:r>
            <a:r>
              <a:rPr lang="en" sz="1400">
                <a:latin typeface="Arial"/>
                <a:ea typeface="Arial"/>
                <a:cs typeface="Arial"/>
                <a:sym typeface="Arial"/>
              </a:rPr>
              <a:t> In the bottom pane, the highlighted line </a:t>
            </a:r>
            <a:r>
              <a:rPr lang="en" sz="1400">
                <a:latin typeface="Roboto Mono"/>
                <a:ea typeface="Roboto Mono"/>
                <a:cs typeface="Roboto Mono"/>
                <a:sym typeface="Roboto Mono"/>
              </a:rPr>
              <a:t>Referer: http://www.twentyone-development.com/</a:t>
            </a:r>
            <a:r>
              <a:rPr lang="en" sz="1400">
                <a:latin typeface="Arial"/>
                <a:ea typeface="Arial"/>
                <a:cs typeface="Arial"/>
                <a:sym typeface="Arial"/>
              </a:rPr>
              <a:t> proves that the normal site pushed the user to the malicious one.</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Malicious Ip Address: 185.43.223.164</a:t>
            </a:r>
            <a:endParaRPr sz="14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9"/>
          <p:cNvPicPr preferRelativeResize="0"/>
          <p:nvPr/>
        </p:nvPicPr>
        <p:blipFill>
          <a:blip r:embed="rId3">
            <a:alphaModFix/>
          </a:blip>
          <a:stretch>
            <a:fillRect/>
          </a:stretch>
        </p:blipFill>
        <p:spPr>
          <a:xfrm>
            <a:off x="0" y="70350"/>
            <a:ext cx="9144000" cy="49232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nvSpPr>
        <p:spPr>
          <a:xfrm>
            <a:off x="152975" y="1822200"/>
            <a:ext cx="8451300" cy="29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lt1"/>
                </a:solidFill>
                <a:latin typeface="Montserrat"/>
                <a:ea typeface="Montserrat"/>
                <a:cs typeface="Montserrat"/>
                <a:sym typeface="Montserrat"/>
              </a:rPr>
              <a:t>At first, the </a:t>
            </a:r>
            <a:r>
              <a:rPr b="1" lang="en" sz="1300">
                <a:solidFill>
                  <a:schemeClr val="lt1"/>
                </a:solidFill>
                <a:latin typeface="Montserrat"/>
                <a:ea typeface="Montserrat"/>
                <a:cs typeface="Montserrat"/>
                <a:sym typeface="Montserrat"/>
              </a:rPr>
              <a:t>http.log was flooded</a:t>
            </a:r>
            <a:r>
              <a:rPr lang="en" sz="1300">
                <a:solidFill>
                  <a:schemeClr val="lt1"/>
                </a:solidFill>
                <a:latin typeface="Montserrat"/>
                <a:ea typeface="Montserrat"/>
                <a:cs typeface="Montserrat"/>
                <a:sym typeface="Montserrat"/>
              </a:rPr>
              <a:t> with requests,a </a:t>
            </a:r>
            <a:r>
              <a:rPr lang="en" sz="1300">
                <a:solidFill>
                  <a:schemeClr val="lt1"/>
                </a:solidFill>
                <a:latin typeface="Montserrat"/>
                <a:ea typeface="Montserrat"/>
                <a:cs typeface="Montserrat"/>
                <a:sym typeface="Montserrat"/>
              </a:rPr>
              <a:t>classic</a:t>
            </a:r>
            <a:r>
              <a:rPr lang="en" sz="1300">
                <a:solidFill>
                  <a:schemeClr val="lt1"/>
                </a:solidFill>
                <a:latin typeface="Montserrat"/>
                <a:ea typeface="Montserrat"/>
                <a:cs typeface="Montserrat"/>
                <a:sym typeface="Montserrat"/>
              </a:rPr>
              <a:t> sign of exploit kit activity. To cut through the noise, we </a:t>
            </a:r>
            <a:endParaRPr sz="1300">
              <a:solidFill>
                <a:schemeClr val="lt1"/>
              </a:solidFill>
              <a:latin typeface="Montserrat"/>
              <a:ea typeface="Montserrat"/>
              <a:cs typeface="Montserrat"/>
              <a:sym typeface="Montserrat"/>
            </a:endParaRPr>
          </a:p>
          <a:p>
            <a:pPr indent="-311150" lvl="0" marL="457200" rtl="0" algn="l">
              <a:lnSpc>
                <a:spcPct val="115000"/>
              </a:lnSpc>
              <a:spcBef>
                <a:spcPts val="1200"/>
              </a:spcBef>
              <a:spcAft>
                <a:spcPts val="0"/>
              </a:spcAft>
              <a:buClr>
                <a:schemeClr val="lt1"/>
              </a:buClr>
              <a:buSzPts val="1300"/>
              <a:buAutoNum type="arabicPeriod"/>
            </a:pPr>
            <a:r>
              <a:rPr b="1" lang="en" sz="1300">
                <a:solidFill>
                  <a:schemeClr val="lt1"/>
                </a:solidFill>
                <a:latin typeface="Montserrat"/>
                <a:ea typeface="Montserrat"/>
                <a:cs typeface="Montserrat"/>
                <a:sym typeface="Montserrat"/>
              </a:rPr>
              <a:t>filtered step by step</a:t>
            </a:r>
            <a:r>
              <a:rPr lang="en" sz="1300">
                <a:solidFill>
                  <a:schemeClr val="lt1"/>
                </a:solidFill>
                <a:latin typeface="Montserrat"/>
                <a:ea typeface="Montserrat"/>
                <a:cs typeface="Montserrat"/>
                <a:sym typeface="Montserrat"/>
              </a:rPr>
              <a:t>: starting with domains, then narrowing to </a:t>
            </a:r>
            <a:r>
              <a:rPr b="1" lang="en" sz="1300">
                <a:solidFill>
                  <a:schemeClr val="lt1"/>
                </a:solidFill>
                <a:latin typeface="Montserrat"/>
                <a:ea typeface="Montserrat"/>
                <a:cs typeface="Montserrat"/>
                <a:sym typeface="Montserrat"/>
              </a:rPr>
              <a:t>suspicious URIs</a:t>
            </a:r>
            <a:r>
              <a:rPr lang="en" sz="1300">
                <a:solidFill>
                  <a:schemeClr val="lt1"/>
                </a:solidFill>
                <a:latin typeface="Montserrat"/>
                <a:ea typeface="Montserrat"/>
                <a:cs typeface="Montserrat"/>
                <a:sym typeface="Montserrat"/>
              </a:rPr>
              <a:t>, and finally tracing the </a:t>
            </a:r>
            <a:r>
              <a:rPr b="1" lang="en" sz="1300">
                <a:solidFill>
                  <a:schemeClr val="lt1"/>
                </a:solidFill>
                <a:latin typeface="Montserrat"/>
                <a:ea typeface="Montserrat"/>
                <a:cs typeface="Montserrat"/>
                <a:sym typeface="Montserrat"/>
              </a:rPr>
              <a:t>referer chain</a:t>
            </a:r>
            <a:r>
              <a:rPr lang="en" sz="1300">
                <a:solidFill>
                  <a:schemeClr val="lt1"/>
                </a:solidFill>
                <a:latin typeface="Montserrat"/>
                <a:ea typeface="Montserrat"/>
                <a:cs typeface="Montserrat"/>
                <a:sym typeface="Montserrat"/>
              </a:rPr>
              <a:t>.</a:t>
            </a:r>
            <a:br>
              <a:rPr lang="en" sz="1300">
                <a:solidFill>
                  <a:schemeClr val="lt1"/>
                </a:solidFill>
                <a:latin typeface="Montserrat"/>
                <a:ea typeface="Montserrat"/>
                <a:cs typeface="Montserrat"/>
                <a:sym typeface="Montserrat"/>
              </a:rPr>
            </a:br>
            <a:endParaRPr sz="1300">
              <a:solidFill>
                <a:schemeClr val="lt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lt1"/>
              </a:buClr>
              <a:buSzPts val="1300"/>
              <a:buAutoNum type="arabicPeriod"/>
            </a:pPr>
            <a:r>
              <a:rPr lang="en" sz="1300">
                <a:solidFill>
                  <a:schemeClr val="lt1"/>
                </a:solidFill>
                <a:latin typeface="Montserrat"/>
                <a:ea typeface="Montserrat"/>
                <a:cs typeface="Montserrat"/>
                <a:sym typeface="Montserrat"/>
              </a:rPr>
              <a:t>As the clutter cleared, a pattern emerged — a </a:t>
            </a:r>
            <a:r>
              <a:rPr b="1" lang="en" sz="1300">
                <a:solidFill>
                  <a:schemeClr val="lt1"/>
                </a:solidFill>
                <a:latin typeface="Montserrat"/>
                <a:ea typeface="Montserrat"/>
                <a:cs typeface="Montserrat"/>
                <a:sym typeface="Montserrat"/>
              </a:rPr>
              <a:t>legitimate website redirecting</a:t>
            </a:r>
            <a:r>
              <a:rPr lang="en" sz="1300">
                <a:solidFill>
                  <a:schemeClr val="lt1"/>
                </a:solidFill>
                <a:latin typeface="Montserrat"/>
                <a:ea typeface="Montserrat"/>
                <a:cs typeface="Montserrat"/>
                <a:sym typeface="Montserrat"/>
              </a:rPr>
              <a:t> to an </a:t>
            </a:r>
            <a:r>
              <a:rPr b="1" lang="en" sz="1300">
                <a:solidFill>
                  <a:schemeClr val="lt1"/>
                </a:solidFill>
                <a:latin typeface="Montserrat"/>
                <a:ea typeface="Montserrat"/>
                <a:cs typeface="Montserrat"/>
                <a:sym typeface="Montserrat"/>
              </a:rPr>
              <a:t>Angler Exploit Kit</a:t>
            </a:r>
            <a:r>
              <a:rPr lang="en" sz="1300">
                <a:solidFill>
                  <a:schemeClr val="lt1"/>
                </a:solidFill>
                <a:latin typeface="Montserrat"/>
                <a:ea typeface="Montserrat"/>
                <a:cs typeface="Montserrat"/>
                <a:sym typeface="Montserrat"/>
              </a:rPr>
              <a:t> landing page.</a:t>
            </a:r>
            <a:br>
              <a:rPr lang="en" sz="1300">
                <a:solidFill>
                  <a:schemeClr val="lt1"/>
                </a:solidFill>
                <a:latin typeface="Montserrat"/>
                <a:ea typeface="Montserrat"/>
                <a:cs typeface="Montserrat"/>
                <a:sym typeface="Montserrat"/>
              </a:rPr>
            </a:br>
            <a:endParaRPr sz="1300">
              <a:solidFill>
                <a:schemeClr val="lt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lt1"/>
              </a:buClr>
              <a:buSzPts val="1300"/>
              <a:buAutoNum type="arabicPeriod"/>
            </a:pPr>
            <a:r>
              <a:rPr lang="en" sz="1300">
                <a:solidFill>
                  <a:schemeClr val="lt1"/>
                </a:solidFill>
                <a:latin typeface="Montserrat"/>
                <a:ea typeface="Montserrat"/>
                <a:cs typeface="Montserrat"/>
                <a:sym typeface="Montserrat"/>
              </a:rPr>
              <a:t>Moments later, we spotted the </a:t>
            </a:r>
            <a:r>
              <a:rPr b="1" lang="en" sz="1300">
                <a:solidFill>
                  <a:schemeClr val="lt1"/>
                </a:solidFill>
                <a:latin typeface="Montserrat"/>
                <a:ea typeface="Montserrat"/>
                <a:cs typeface="Montserrat"/>
                <a:sym typeface="Montserrat"/>
              </a:rPr>
              <a:t>Flash exploit request</a:t>
            </a:r>
            <a:r>
              <a:rPr lang="en" sz="1300">
                <a:solidFill>
                  <a:schemeClr val="lt1"/>
                </a:solidFill>
                <a:latin typeface="Montserrat"/>
                <a:ea typeface="Montserrat"/>
                <a:cs typeface="Montserrat"/>
                <a:sym typeface="Montserrat"/>
              </a:rPr>
              <a:t>, confirming the infection path.</a:t>
            </a:r>
            <a:endParaRPr sz="1300">
              <a:solidFill>
                <a:schemeClr val="lt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b="1" sz="2300">
              <a:solidFill>
                <a:schemeClr val="lt1"/>
              </a:solidFill>
            </a:endParaRPr>
          </a:p>
        </p:txBody>
      </p:sp>
      <p:sp>
        <p:nvSpPr>
          <p:cNvPr id="296" name="Google Shape;296;p40"/>
          <p:cNvSpPr txBox="1"/>
          <p:nvPr/>
        </p:nvSpPr>
        <p:spPr>
          <a:xfrm>
            <a:off x="1349975" y="756750"/>
            <a:ext cx="7153500" cy="8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Finding the Infection Vector (The "How") on Zeek</a:t>
            </a:r>
            <a:endParaRPr sz="13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1"/>
          <p:cNvPicPr preferRelativeResize="0"/>
          <p:nvPr/>
        </p:nvPicPr>
        <p:blipFill>
          <a:blip r:embed="rId3">
            <a:alphaModFix/>
          </a:blip>
          <a:stretch>
            <a:fillRect/>
          </a:stretch>
        </p:blipFill>
        <p:spPr>
          <a:xfrm>
            <a:off x="116925" y="69625"/>
            <a:ext cx="8822124" cy="4258000"/>
          </a:xfrm>
          <a:prstGeom prst="rect">
            <a:avLst/>
          </a:prstGeom>
          <a:noFill/>
          <a:ln>
            <a:noFill/>
          </a:ln>
        </p:spPr>
      </p:pic>
      <p:sp>
        <p:nvSpPr>
          <p:cNvPr id="302" name="Google Shape;302;p41"/>
          <p:cNvSpPr txBox="1"/>
          <p:nvPr/>
        </p:nvSpPr>
        <p:spPr>
          <a:xfrm>
            <a:off x="3055888" y="4493175"/>
            <a:ext cx="29442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Normal HTTP requests</a:t>
            </a:r>
            <a:endParaRPr sz="15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nvSpPr>
        <p:spPr>
          <a:xfrm>
            <a:off x="197100" y="895559"/>
            <a:ext cx="8749800" cy="355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700">
              <a:solidFill>
                <a:schemeClr val="lt1"/>
              </a:solidFill>
            </a:endParaRPr>
          </a:p>
          <a:p>
            <a:pPr indent="-317500" lvl="0" marL="457200" rtl="0" algn="l">
              <a:lnSpc>
                <a:spcPct val="115000"/>
              </a:lnSpc>
              <a:spcBef>
                <a:spcPts val="1200"/>
              </a:spcBef>
              <a:spcAft>
                <a:spcPts val="0"/>
              </a:spcAft>
              <a:buClr>
                <a:schemeClr val="lt1"/>
              </a:buClr>
              <a:buSzPts val="1400"/>
              <a:buChar char="➢"/>
            </a:pPr>
            <a:r>
              <a:rPr b="1" lang="en">
                <a:solidFill>
                  <a:schemeClr val="lt1"/>
                </a:solidFill>
              </a:rPr>
              <a:t>Identify the infected host</a:t>
            </a:r>
            <a:r>
              <a:rPr lang="en">
                <a:solidFill>
                  <a:schemeClr val="lt1"/>
                </a:solidFill>
              </a:rPr>
              <a:t> – uncover its hostname, IP, and digital footprint in the network.</a:t>
            </a:r>
            <a:br>
              <a:rPr lang="en">
                <a:solidFill>
                  <a:schemeClr val="lt1"/>
                </a:solidFill>
              </a:rPr>
            </a:b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Trace the infection vector</a:t>
            </a:r>
            <a:r>
              <a:rPr lang="en">
                <a:solidFill>
                  <a:schemeClr val="lt1"/>
                </a:solidFill>
              </a:rPr>
              <a:t> – determine which </a:t>
            </a:r>
            <a:r>
              <a:rPr b="1" lang="en">
                <a:solidFill>
                  <a:schemeClr val="lt1"/>
                </a:solidFill>
              </a:rPr>
              <a:t>exploit kit</a:t>
            </a:r>
            <a:r>
              <a:rPr lang="en">
                <a:solidFill>
                  <a:schemeClr val="lt1"/>
                </a:solidFill>
              </a:rPr>
              <a:t> delivered the malware.</a:t>
            </a:r>
            <a:br>
              <a:rPr lang="en">
                <a:solidFill>
                  <a:schemeClr val="lt1"/>
                </a:solidFill>
              </a:rPr>
            </a:b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Reveal the landing site</a:t>
            </a:r>
            <a:r>
              <a:rPr lang="en">
                <a:solidFill>
                  <a:schemeClr val="lt1"/>
                </a:solidFill>
              </a:rPr>
              <a:t> – find the legitimate website that led to the compromise.</a:t>
            </a:r>
            <a:br>
              <a:rPr lang="en">
                <a:solidFill>
                  <a:schemeClr val="lt1"/>
                </a:solidFill>
              </a:rPr>
            </a:b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Map post-infection activity</a:t>
            </a:r>
            <a:r>
              <a:rPr lang="en">
                <a:solidFill>
                  <a:schemeClr val="lt1"/>
                </a:solidFill>
              </a:rPr>
              <a:t> – discover </a:t>
            </a:r>
            <a:r>
              <a:rPr b="1" lang="en">
                <a:solidFill>
                  <a:schemeClr val="lt1"/>
                </a:solidFill>
              </a:rPr>
              <a:t>C2 domains</a:t>
            </a:r>
            <a:r>
              <a:rPr lang="en">
                <a:solidFill>
                  <a:schemeClr val="lt1"/>
                </a:solidFill>
              </a:rPr>
              <a:t>, IPs, and other malicious infrastructure.</a:t>
            </a:r>
            <a:br>
              <a:rPr lang="en">
                <a:solidFill>
                  <a:schemeClr val="lt1"/>
                </a:solidFill>
              </a:rPr>
            </a:b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Extract payloads</a:t>
            </a:r>
            <a:r>
              <a:rPr lang="en">
                <a:solidFill>
                  <a:schemeClr val="lt1"/>
                </a:solidFill>
              </a:rPr>
              <a:t> – recover any transferred malware samples or artifacts from the PCAP.</a:t>
            </a:r>
            <a:br>
              <a:rPr lang="en">
                <a:solidFill>
                  <a:schemeClr val="lt1"/>
                </a:solidFill>
              </a:rPr>
            </a:b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b="1" lang="en">
                <a:solidFill>
                  <a:schemeClr val="lt1"/>
                </a:solidFill>
              </a:rPr>
              <a:t>Correlate indicators of compromise (IOCs)</a:t>
            </a:r>
            <a:r>
              <a:rPr lang="en">
                <a:solidFill>
                  <a:schemeClr val="lt1"/>
                </a:solidFill>
              </a:rPr>
              <a:t> – build a clear timeline and confirm CryptoWall behavior.</a:t>
            </a:r>
            <a:br>
              <a:rPr lang="en" sz="1200">
                <a:solidFill>
                  <a:schemeClr val="lt1"/>
                </a:solidFill>
              </a:rPr>
            </a:br>
            <a:endParaRPr sz="1200">
              <a:solidFill>
                <a:schemeClr val="lt1"/>
              </a:solidFill>
            </a:endParaRPr>
          </a:p>
        </p:txBody>
      </p:sp>
      <p:sp>
        <p:nvSpPr>
          <p:cNvPr id="147" name="Google Shape;147;p15"/>
          <p:cNvSpPr txBox="1"/>
          <p:nvPr/>
        </p:nvSpPr>
        <p:spPr>
          <a:xfrm>
            <a:off x="2856150" y="317725"/>
            <a:ext cx="3431700" cy="54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400"/>
              </a:spcAft>
              <a:buNone/>
            </a:pPr>
            <a:r>
              <a:rPr lang="en" sz="2000">
                <a:solidFill>
                  <a:schemeClr val="lt1"/>
                </a:solidFill>
              </a:rPr>
              <a:t>Outline &amp; Goals</a:t>
            </a:r>
            <a:endParaRPr sz="16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2"/>
          <p:cNvPicPr preferRelativeResize="0"/>
          <p:nvPr/>
        </p:nvPicPr>
        <p:blipFill>
          <a:blip r:embed="rId3">
            <a:alphaModFix/>
          </a:blip>
          <a:stretch>
            <a:fillRect/>
          </a:stretch>
        </p:blipFill>
        <p:spPr>
          <a:xfrm>
            <a:off x="152400" y="152400"/>
            <a:ext cx="8833949" cy="4163399"/>
          </a:xfrm>
          <a:prstGeom prst="rect">
            <a:avLst/>
          </a:prstGeom>
          <a:noFill/>
          <a:ln>
            <a:noFill/>
          </a:ln>
        </p:spPr>
      </p:pic>
      <p:sp>
        <p:nvSpPr>
          <p:cNvPr id="308" name="Google Shape;308;p42"/>
          <p:cNvSpPr/>
          <p:nvPr/>
        </p:nvSpPr>
        <p:spPr>
          <a:xfrm>
            <a:off x="201000" y="685800"/>
            <a:ext cx="8501575" cy="555725"/>
          </a:xfrm>
          <a:prstGeom prst="flowChartProcess">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 name="Google Shape;309;p42"/>
          <p:cNvSpPr txBox="1"/>
          <p:nvPr/>
        </p:nvSpPr>
        <p:spPr>
          <a:xfrm>
            <a:off x="177388" y="4528650"/>
            <a:ext cx="85488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HTTP Referer Chain (Critical Evidence): twentyone-development.com → kiralyi.arcadiumentertainment.com</a:t>
            </a:r>
            <a:endParaRPr sz="13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3"/>
          <p:cNvPicPr preferRelativeResize="0"/>
          <p:nvPr/>
        </p:nvPicPr>
        <p:blipFill>
          <a:blip r:embed="rId3">
            <a:alphaModFix/>
          </a:blip>
          <a:stretch>
            <a:fillRect/>
          </a:stretch>
        </p:blipFill>
        <p:spPr>
          <a:xfrm>
            <a:off x="152400" y="152400"/>
            <a:ext cx="6149876" cy="4838700"/>
          </a:xfrm>
          <a:prstGeom prst="rect">
            <a:avLst/>
          </a:prstGeom>
          <a:noFill/>
          <a:ln>
            <a:noFill/>
          </a:ln>
        </p:spPr>
      </p:pic>
      <p:sp>
        <p:nvSpPr>
          <p:cNvPr id="315" name="Google Shape;315;p43"/>
          <p:cNvSpPr txBox="1"/>
          <p:nvPr/>
        </p:nvSpPr>
        <p:spPr>
          <a:xfrm>
            <a:off x="6668825" y="756750"/>
            <a:ext cx="2341200" cy="29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A clean table of domains the infected host contacted</a:t>
            </a:r>
            <a:br>
              <a:rPr lang="en" sz="1300">
                <a:solidFill>
                  <a:schemeClr val="lt1"/>
                </a:solidFill>
              </a:rPr>
            </a:br>
            <a:r>
              <a:rPr lang="en" sz="1300">
                <a:solidFill>
                  <a:schemeClr val="lt1"/>
                </a:solidFill>
              </a:rPr>
              <a:t>WITHOUT URLs, user-agent, referrer, etc.</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rPr lang="en" sz="1300">
                <a:solidFill>
                  <a:schemeClr val="lt1"/>
                </a:solidFill>
              </a:rPr>
              <a:t>www.twentyone-development.com       ← compromised site</a:t>
            </a:r>
            <a:endParaRPr sz="1300">
              <a:solidFill>
                <a:schemeClr val="lt1"/>
              </a:solidFill>
            </a:endParaRPr>
          </a:p>
          <a:p>
            <a:pPr indent="0" lvl="0" marL="0" rtl="0" algn="l">
              <a:spcBef>
                <a:spcPts val="0"/>
              </a:spcBef>
              <a:spcAft>
                <a:spcPts val="0"/>
              </a:spcAft>
              <a:buNone/>
            </a:pPr>
            <a:r>
              <a:rPr lang="en" sz="1300">
                <a:solidFill>
                  <a:schemeClr val="lt1"/>
                </a:solidFill>
              </a:rPr>
              <a:t>kiralyi.arcadiumentertainment.com   ← Angler Exploit Kit</a:t>
            </a:r>
            <a:endParaRPr sz="1300">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4"/>
          <p:cNvPicPr preferRelativeResize="0"/>
          <p:nvPr/>
        </p:nvPicPr>
        <p:blipFill>
          <a:blip r:embed="rId3">
            <a:alphaModFix/>
          </a:blip>
          <a:stretch>
            <a:fillRect/>
          </a:stretch>
        </p:blipFill>
        <p:spPr>
          <a:xfrm>
            <a:off x="152400" y="152400"/>
            <a:ext cx="8839198" cy="3154569"/>
          </a:xfrm>
          <a:prstGeom prst="rect">
            <a:avLst/>
          </a:prstGeom>
          <a:noFill/>
          <a:ln>
            <a:noFill/>
          </a:ln>
        </p:spPr>
      </p:pic>
      <p:sp>
        <p:nvSpPr>
          <p:cNvPr id="321" name="Google Shape;321;p44"/>
          <p:cNvSpPr txBox="1"/>
          <p:nvPr/>
        </p:nvSpPr>
        <p:spPr>
          <a:xfrm>
            <a:off x="815875" y="3306975"/>
            <a:ext cx="5663700" cy="175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lt1"/>
                </a:solidFill>
              </a:rPr>
              <a:t>Show only suspicious or uncommon domains</a:t>
            </a:r>
            <a:endParaRPr sz="1100">
              <a:solidFill>
                <a:schemeClr val="lt1"/>
              </a:solidFill>
            </a:endParaRPr>
          </a:p>
          <a:p>
            <a:pPr indent="0" lvl="0" marL="0" rtl="0" algn="l">
              <a:lnSpc>
                <a:spcPct val="115000"/>
              </a:lnSpc>
              <a:spcBef>
                <a:spcPts val="1200"/>
              </a:spcBef>
              <a:spcAft>
                <a:spcPts val="0"/>
              </a:spcAft>
              <a:buNone/>
            </a:pPr>
            <a:r>
              <a:rPr lang="en" sz="1100">
                <a:solidFill>
                  <a:schemeClr val="lt1"/>
                </a:solidFill>
              </a:rPr>
              <a:t>Only URIs related to:</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exploits (.swf)</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payloads (.exe)</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redirect code</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rPr>
              <a:t>command &amp; control gateways</a:t>
            </a:r>
            <a:endParaRPr sz="11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5"/>
          <p:cNvPicPr preferRelativeResize="0"/>
          <p:nvPr/>
        </p:nvPicPr>
        <p:blipFill>
          <a:blip r:embed="rId3">
            <a:alphaModFix/>
          </a:blip>
          <a:stretch>
            <a:fillRect/>
          </a:stretch>
        </p:blipFill>
        <p:spPr>
          <a:xfrm>
            <a:off x="152400" y="152400"/>
            <a:ext cx="8839201" cy="429470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6"/>
          <p:cNvPicPr preferRelativeResize="0"/>
          <p:nvPr/>
        </p:nvPicPr>
        <p:blipFill>
          <a:blip r:embed="rId3">
            <a:alphaModFix/>
          </a:blip>
          <a:stretch>
            <a:fillRect/>
          </a:stretch>
        </p:blipFill>
        <p:spPr>
          <a:xfrm>
            <a:off x="152400" y="152400"/>
            <a:ext cx="8839199" cy="41196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7"/>
          <p:cNvPicPr preferRelativeResize="0"/>
          <p:nvPr/>
        </p:nvPicPr>
        <p:blipFill>
          <a:blip r:embed="rId3">
            <a:alphaModFix/>
          </a:blip>
          <a:stretch>
            <a:fillRect/>
          </a:stretch>
        </p:blipFill>
        <p:spPr>
          <a:xfrm>
            <a:off x="152400" y="152400"/>
            <a:ext cx="8839199" cy="4113291"/>
          </a:xfrm>
          <a:prstGeom prst="rect">
            <a:avLst/>
          </a:prstGeom>
          <a:noFill/>
          <a:ln>
            <a:noFill/>
          </a:ln>
        </p:spPr>
      </p:pic>
      <p:sp>
        <p:nvSpPr>
          <p:cNvPr id="337" name="Google Shape;337;p47"/>
          <p:cNvSpPr txBox="1"/>
          <p:nvPr/>
        </p:nvSpPr>
        <p:spPr>
          <a:xfrm>
            <a:off x="2258400" y="4540475"/>
            <a:ext cx="306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Referrer chain</a:t>
            </a:r>
            <a:endParaRPr sz="13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8"/>
          <p:cNvPicPr preferRelativeResize="0"/>
          <p:nvPr/>
        </p:nvPicPr>
        <p:blipFill>
          <a:blip r:embed="rId3">
            <a:alphaModFix/>
          </a:blip>
          <a:stretch>
            <a:fillRect/>
          </a:stretch>
        </p:blipFill>
        <p:spPr>
          <a:xfrm>
            <a:off x="152400" y="152400"/>
            <a:ext cx="8839200" cy="3288425"/>
          </a:xfrm>
          <a:prstGeom prst="rect">
            <a:avLst/>
          </a:prstGeom>
          <a:noFill/>
          <a:ln>
            <a:noFill/>
          </a:ln>
        </p:spPr>
      </p:pic>
      <p:sp>
        <p:nvSpPr>
          <p:cNvPr id="343" name="Google Shape;343;p48"/>
          <p:cNvSpPr txBox="1"/>
          <p:nvPr/>
        </p:nvSpPr>
        <p:spPr>
          <a:xfrm>
            <a:off x="152400" y="3665575"/>
            <a:ext cx="8839200" cy="13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This is the </a:t>
            </a:r>
            <a:r>
              <a:rPr b="1" lang="en" sz="1200">
                <a:solidFill>
                  <a:schemeClr val="lt1"/>
                </a:solidFill>
              </a:rPr>
              <a:t>infection pivot</a:t>
            </a:r>
            <a:r>
              <a:rPr lang="en" sz="1200">
                <a:solidFill>
                  <a:schemeClr val="lt1"/>
                </a:solidFill>
              </a:rPr>
              <a:t>. </a:t>
            </a:r>
            <a:endParaRPr sz="1200">
              <a:solidFill>
                <a:schemeClr val="lt1"/>
              </a:solidFill>
            </a:endParaRPr>
          </a:p>
          <a:p>
            <a:pPr indent="0" lvl="0" marL="0" rtl="0" algn="l">
              <a:spcBef>
                <a:spcPts val="0"/>
              </a:spcBef>
              <a:spcAft>
                <a:spcPts val="0"/>
              </a:spcAft>
              <a:buNone/>
            </a:pPr>
            <a:r>
              <a:rPr lang="en" sz="1200">
                <a:solidFill>
                  <a:schemeClr val="lt1"/>
                </a:solidFill>
              </a:rPr>
              <a:t>Here we  confirm the exploit kit in use:</a:t>
            </a:r>
            <a:endParaRPr sz="1200">
              <a:solidFill>
                <a:schemeClr val="lt1"/>
              </a:solidFill>
            </a:endParaRPr>
          </a:p>
          <a:p>
            <a:pPr indent="0" lvl="0" marL="0" rtl="0" algn="l">
              <a:spcBef>
                <a:spcPts val="0"/>
              </a:spcBef>
              <a:spcAft>
                <a:spcPts val="0"/>
              </a:spcAft>
              <a:buNone/>
            </a:pPr>
            <a:r>
              <a:rPr lang="en" sz="1200" u="sng">
                <a:solidFill>
                  <a:schemeClr val="lt1"/>
                </a:solidFill>
                <a:latin typeface="Roboto Mono"/>
                <a:ea typeface="Roboto Mono"/>
                <a:cs typeface="Roboto Mono"/>
                <a:sym typeface="Roboto Mono"/>
                <a:hlinkClick r:id="rId4">
                  <a:extLst>
                    <a:ext uri="{A12FA001-AC4F-418D-AE19-62706E023703}">
                      <ahyp:hlinkClr val="tx"/>
                    </a:ext>
                  </a:extLst>
                </a:hlinkClick>
              </a:rPr>
              <a:t>kiralyi.arcadiumentertainment.com</a:t>
            </a:r>
            <a:r>
              <a:rPr lang="en" sz="1200">
                <a:solidFill>
                  <a:schemeClr val="lt1"/>
                </a:solidFill>
                <a:latin typeface="Roboto Mono"/>
                <a:ea typeface="Roboto Mono"/>
                <a:cs typeface="Roboto Mono"/>
                <a:sym typeface="Roboto Mono"/>
              </a:rPr>
              <a:t> </a:t>
            </a:r>
            <a:r>
              <a:rPr lang="en" sz="1200">
                <a:solidFill>
                  <a:schemeClr val="lt1"/>
                </a:solidFill>
              </a:rPr>
              <a:t>resolves to </a:t>
            </a:r>
            <a:r>
              <a:rPr lang="en" sz="1200">
                <a:solidFill>
                  <a:schemeClr val="lt1"/>
                </a:solidFill>
                <a:latin typeface="Roboto Mono"/>
                <a:ea typeface="Roboto Mono"/>
                <a:cs typeface="Roboto Mono"/>
                <a:sym typeface="Roboto Mono"/>
              </a:rPr>
              <a:t>185.43.223.164</a:t>
            </a:r>
            <a:r>
              <a:rPr lang="en" sz="1200">
                <a:solidFill>
                  <a:schemeClr val="lt1"/>
                </a:solidFill>
              </a:rPr>
              <a:t>.</a:t>
            </a:r>
            <a:endParaRPr sz="1200">
              <a:solidFill>
                <a:schemeClr val="lt1"/>
              </a:solidFill>
            </a:endParaRPr>
          </a:p>
          <a:p>
            <a:pPr indent="0" lvl="0" marL="0" rtl="0" algn="l">
              <a:spcBef>
                <a:spcPts val="0"/>
              </a:spcBef>
              <a:spcAft>
                <a:spcPts val="0"/>
              </a:spcAft>
              <a:buNone/>
            </a:pPr>
            <a:r>
              <a:rPr lang="en" sz="1200">
                <a:solidFill>
                  <a:schemeClr val="lt1"/>
                </a:solidFill>
              </a:rPr>
              <a:t>This domain is associated with the Angler Exploit Kit, active in 2015.</a:t>
            </a:r>
            <a:endParaRPr sz="12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9"/>
          <p:cNvSpPr txBox="1"/>
          <p:nvPr/>
        </p:nvSpPr>
        <p:spPr>
          <a:xfrm>
            <a:off x="498600" y="1527475"/>
            <a:ext cx="8146800" cy="315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solidFill>
                  <a:schemeClr val="lt1"/>
                </a:solidFill>
              </a:rPr>
              <a:t>1️⃣ Legitimate Website</a:t>
            </a:r>
            <a:endParaRPr b="1" sz="1500">
              <a:solidFill>
                <a:schemeClr val="lt1"/>
              </a:solidFill>
            </a:endParaRPr>
          </a:p>
          <a:p>
            <a:pPr indent="0" lvl="0" marL="0" rtl="0" algn="l">
              <a:lnSpc>
                <a:spcPct val="115000"/>
              </a:lnSpc>
              <a:spcBef>
                <a:spcPts val="1200"/>
              </a:spcBef>
              <a:spcAft>
                <a:spcPts val="0"/>
              </a:spcAft>
              <a:buNone/>
            </a:pPr>
            <a:r>
              <a:rPr lang="en" sz="1300">
                <a:solidFill>
                  <a:schemeClr val="lt1"/>
                </a:solidFill>
                <a:latin typeface="Roboto Mono"/>
                <a:ea typeface="Roboto Mono"/>
                <a:cs typeface="Roboto Mono"/>
                <a:sym typeface="Roboto Mono"/>
              </a:rPr>
              <a:t>www.twentyone-development.co</a:t>
            </a:r>
            <a:r>
              <a:rPr lang="en" sz="1300">
                <a:solidFill>
                  <a:schemeClr val="lt1"/>
                </a:solidFill>
                <a:latin typeface="Roboto Mono"/>
                <a:ea typeface="Roboto Mono"/>
                <a:cs typeface="Roboto Mono"/>
                <a:sym typeface="Roboto Mono"/>
              </a:rPr>
              <a:t>m</a:t>
            </a:r>
            <a:br>
              <a:rPr lang="en" sz="1300">
                <a:solidFill>
                  <a:schemeClr val="lt1"/>
                </a:solidFill>
                <a:latin typeface="Roboto Mono"/>
                <a:ea typeface="Roboto Mono"/>
                <a:cs typeface="Roboto Mono"/>
                <a:sym typeface="Roboto Mono"/>
              </a:rPr>
            </a:br>
            <a:r>
              <a:rPr lang="en" sz="1300">
                <a:solidFill>
                  <a:schemeClr val="lt1"/>
                </a:solidFill>
              </a:rPr>
              <a:t> </a:t>
            </a:r>
            <a:r>
              <a:rPr lang="en" sz="1300">
                <a:solidFill>
                  <a:schemeClr val="lt1"/>
                </a:solidFill>
              </a:rPr>
              <a:t>User visits a normal business site that has been compromised.</a:t>
            </a:r>
            <a:endParaRPr sz="1300">
              <a:solidFill>
                <a:schemeClr val="lt1"/>
              </a:solidFill>
            </a:endParaRPr>
          </a:p>
          <a:p>
            <a:pPr indent="0" lvl="0" marL="0" rtl="0" algn="l">
              <a:lnSpc>
                <a:spcPct val="115000"/>
              </a:lnSpc>
              <a:spcBef>
                <a:spcPts val="1400"/>
              </a:spcBef>
              <a:spcAft>
                <a:spcPts val="0"/>
              </a:spcAft>
              <a:buNone/>
            </a:pPr>
            <a:r>
              <a:rPr b="1" lang="en" sz="1500">
                <a:solidFill>
                  <a:schemeClr val="lt1"/>
                </a:solidFill>
              </a:rPr>
              <a:t>2️⃣ Redirect to Exploit Kit</a:t>
            </a:r>
            <a:endParaRPr b="1" sz="1500">
              <a:solidFill>
                <a:schemeClr val="lt1"/>
              </a:solidFill>
            </a:endParaRPr>
          </a:p>
          <a:p>
            <a:pPr indent="0" lvl="0" marL="0" rtl="0" algn="l">
              <a:lnSpc>
                <a:spcPct val="115000"/>
              </a:lnSpc>
              <a:spcBef>
                <a:spcPts val="1200"/>
              </a:spcBef>
              <a:spcAft>
                <a:spcPts val="0"/>
              </a:spcAft>
              <a:buNone/>
            </a:pPr>
            <a:r>
              <a:rPr lang="en" sz="1300">
                <a:solidFill>
                  <a:schemeClr val="lt1"/>
                </a:solidFill>
                <a:latin typeface="Roboto Mono"/>
                <a:ea typeface="Roboto Mono"/>
                <a:cs typeface="Roboto Mono"/>
                <a:sym typeface="Roboto Mono"/>
              </a:rPr>
              <a:t>kiralyi.arcadiumentertainment.com</a:t>
            </a:r>
            <a:br>
              <a:rPr lang="en" sz="1300">
                <a:solidFill>
                  <a:schemeClr val="lt1"/>
                </a:solidFill>
                <a:latin typeface="Roboto Mono"/>
                <a:ea typeface="Roboto Mono"/>
                <a:cs typeface="Roboto Mono"/>
                <a:sym typeface="Roboto Mono"/>
              </a:rPr>
            </a:br>
            <a:r>
              <a:rPr lang="en" sz="1300">
                <a:solidFill>
                  <a:schemeClr val="lt1"/>
                </a:solidFill>
                <a:latin typeface="Roboto Mono"/>
                <a:ea typeface="Roboto Mono"/>
                <a:cs typeface="Roboto Mono"/>
                <a:sym typeface="Roboto Mono"/>
              </a:rPr>
              <a:t> </a:t>
            </a:r>
            <a:r>
              <a:rPr lang="en" sz="1300">
                <a:solidFill>
                  <a:schemeClr val="lt1"/>
                </a:solidFill>
              </a:rPr>
              <a:t>Browser is silently redirected to </a:t>
            </a:r>
            <a:r>
              <a:rPr b="1" lang="en" sz="1300">
                <a:solidFill>
                  <a:schemeClr val="lt1"/>
                </a:solidFill>
              </a:rPr>
              <a:t>Angler Exploit Kit</a:t>
            </a:r>
            <a:r>
              <a:rPr lang="en" sz="1300">
                <a:solidFill>
                  <a:schemeClr val="lt1"/>
                </a:solidFill>
              </a:rPr>
              <a:t>, loading </a:t>
            </a:r>
            <a:r>
              <a:rPr lang="en" sz="1300">
                <a:solidFill>
                  <a:schemeClr val="lt1"/>
                </a:solidFill>
                <a:latin typeface="Roboto Mono"/>
                <a:ea typeface="Roboto Mono"/>
                <a:cs typeface="Roboto Mono"/>
                <a:sym typeface="Roboto Mono"/>
              </a:rPr>
              <a:t>nature.js</a:t>
            </a:r>
            <a:r>
              <a:rPr lang="en" sz="1300">
                <a:solidFill>
                  <a:schemeClr val="lt1"/>
                </a:solidFill>
              </a:rPr>
              <a:t>.</a:t>
            </a:r>
            <a:endParaRPr sz="1300">
              <a:solidFill>
                <a:schemeClr val="lt1"/>
              </a:solidFill>
            </a:endParaRPr>
          </a:p>
          <a:p>
            <a:pPr indent="0" lvl="0" marL="0" rtl="0" algn="l">
              <a:lnSpc>
                <a:spcPct val="115000"/>
              </a:lnSpc>
              <a:spcBef>
                <a:spcPts val="1400"/>
              </a:spcBef>
              <a:spcAft>
                <a:spcPts val="0"/>
              </a:spcAft>
              <a:buNone/>
            </a:pPr>
            <a:r>
              <a:rPr b="1" lang="en" sz="1500">
                <a:solidFill>
                  <a:schemeClr val="lt1"/>
                </a:solidFill>
              </a:rPr>
              <a:t>3️⃣ Post-Infection Callback</a:t>
            </a:r>
            <a:endParaRPr b="1" sz="1500">
              <a:solidFill>
                <a:schemeClr val="lt1"/>
              </a:solidFill>
            </a:endParaRPr>
          </a:p>
          <a:p>
            <a:pPr indent="0" lvl="0" marL="0" rtl="0" algn="l">
              <a:lnSpc>
                <a:spcPct val="115000"/>
              </a:lnSpc>
              <a:spcBef>
                <a:spcPts val="1200"/>
              </a:spcBef>
              <a:spcAft>
                <a:spcPts val="1200"/>
              </a:spcAft>
              <a:buNone/>
            </a:pPr>
            <a:r>
              <a:rPr lang="en" sz="1300">
                <a:solidFill>
                  <a:schemeClr val="lt1"/>
                </a:solidFill>
                <a:latin typeface="Roboto Mono"/>
                <a:ea typeface="Roboto Mono"/>
                <a:cs typeface="Roboto Mono"/>
                <a:sym typeface="Roboto Mono"/>
              </a:rPr>
              <a:t>ip-addr.es</a:t>
            </a:r>
            <a:br>
              <a:rPr lang="en" sz="1300">
                <a:solidFill>
                  <a:schemeClr val="lt1"/>
                </a:solidFill>
                <a:latin typeface="Roboto Mono"/>
                <a:ea typeface="Roboto Mono"/>
                <a:cs typeface="Roboto Mono"/>
                <a:sym typeface="Roboto Mono"/>
              </a:rPr>
            </a:br>
            <a:r>
              <a:rPr lang="en" sz="1300">
                <a:solidFill>
                  <a:schemeClr val="lt1"/>
                </a:solidFill>
                <a:latin typeface="Roboto Mono"/>
                <a:ea typeface="Roboto Mono"/>
                <a:cs typeface="Roboto Mono"/>
                <a:sym typeface="Roboto Mono"/>
              </a:rPr>
              <a:t> </a:t>
            </a:r>
            <a:r>
              <a:rPr lang="en" sz="1300">
                <a:solidFill>
                  <a:schemeClr val="lt1"/>
                </a:solidFill>
              </a:rPr>
              <a:t>CryptoWall checks the victim’s </a:t>
            </a:r>
            <a:r>
              <a:rPr b="1" lang="en" sz="1300">
                <a:solidFill>
                  <a:schemeClr val="lt1"/>
                </a:solidFill>
              </a:rPr>
              <a:t>public IP</a:t>
            </a:r>
            <a:r>
              <a:rPr lang="en" sz="1300">
                <a:solidFill>
                  <a:schemeClr val="lt1"/>
                </a:solidFill>
              </a:rPr>
              <a:t>, confirming successful infection.</a:t>
            </a:r>
            <a:endParaRPr sz="1300">
              <a:solidFill>
                <a:schemeClr val="lt1"/>
              </a:solidFill>
            </a:endParaRPr>
          </a:p>
        </p:txBody>
      </p:sp>
      <p:sp>
        <p:nvSpPr>
          <p:cNvPr id="349" name="Google Shape;349;p49"/>
          <p:cNvSpPr txBox="1"/>
          <p:nvPr/>
        </p:nvSpPr>
        <p:spPr>
          <a:xfrm>
            <a:off x="1095300" y="696500"/>
            <a:ext cx="6953400" cy="4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en" sz="2300">
                <a:solidFill>
                  <a:schemeClr val="lt1"/>
                </a:solidFill>
              </a:rPr>
              <a:t>Infection Flow Revealed by HTTP Referer Chain</a:t>
            </a:r>
            <a:endParaRPr sz="1300">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0"/>
          <p:cNvSpPr txBox="1"/>
          <p:nvPr>
            <p:ph type="title"/>
          </p:nvPr>
        </p:nvSpPr>
        <p:spPr>
          <a:xfrm>
            <a:off x="1297501" y="433650"/>
            <a:ext cx="720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Phase 4: The Exploit &amp; Payload (The "What")</a:t>
            </a:r>
            <a:endParaRPr b="1"/>
          </a:p>
        </p:txBody>
      </p:sp>
      <p:sp>
        <p:nvSpPr>
          <p:cNvPr id="355" name="Google Shape;355;p50"/>
          <p:cNvSpPr txBox="1"/>
          <p:nvPr>
            <p:ph idx="1" type="body"/>
          </p:nvPr>
        </p:nvSpPr>
        <p:spPr>
          <a:xfrm>
            <a:off x="1250200" y="1165525"/>
            <a:ext cx="7208400" cy="17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Arial"/>
                <a:ea typeface="Arial"/>
                <a:cs typeface="Arial"/>
                <a:sym typeface="Arial"/>
              </a:rPr>
              <a:t>Goal: </a:t>
            </a:r>
            <a:r>
              <a:rPr lang="en" sz="1600">
                <a:latin typeface="Arial"/>
                <a:ea typeface="Arial"/>
                <a:cs typeface="Arial"/>
                <a:sym typeface="Arial"/>
              </a:rPr>
              <a:t>We need to see exactly what the bad guy sent to the victim. In this case, we want to see the </a:t>
            </a:r>
            <a:r>
              <a:rPr b="1" lang="en" sz="1600">
                <a:latin typeface="Arial"/>
                <a:ea typeface="Arial"/>
                <a:cs typeface="Arial"/>
                <a:sym typeface="Arial"/>
              </a:rPr>
              <a:t>Exploit Kit</a:t>
            </a:r>
            <a:r>
              <a:rPr lang="en" sz="1600">
                <a:latin typeface="Arial"/>
                <a:ea typeface="Arial"/>
                <a:cs typeface="Arial"/>
                <a:sym typeface="Arial"/>
              </a:rPr>
              <a:t> delivering its weapon.</a:t>
            </a:r>
            <a:endParaRPr sz="1600">
              <a:latin typeface="Arial"/>
              <a:ea typeface="Arial"/>
              <a:cs typeface="Arial"/>
              <a:sym typeface="Arial"/>
            </a:endParaRPr>
          </a:p>
          <a:p>
            <a:pPr indent="0" lvl="0" marL="0" rtl="0" algn="l">
              <a:spcBef>
                <a:spcPts val="1200"/>
              </a:spcBef>
              <a:spcAft>
                <a:spcPts val="0"/>
              </a:spcAft>
              <a:buNone/>
            </a:pPr>
            <a:r>
              <a:rPr b="1" lang="en" sz="1600">
                <a:latin typeface="Arial"/>
                <a:ea typeface="Arial"/>
                <a:cs typeface="Arial"/>
                <a:sym typeface="Arial"/>
              </a:rPr>
              <a:t>Action:</a:t>
            </a:r>
            <a:r>
              <a:rPr lang="en" sz="1600">
                <a:latin typeface="Arial"/>
                <a:ea typeface="Arial"/>
                <a:cs typeface="Arial"/>
                <a:sym typeface="Arial"/>
              </a:rPr>
              <a:t> Analyze the traffic exchanged with the suspicious Ip </a:t>
            </a:r>
            <a:r>
              <a:rPr lang="en" sz="1400">
                <a:latin typeface="Arial"/>
                <a:ea typeface="Arial"/>
                <a:cs typeface="Arial"/>
                <a:sym typeface="Arial"/>
              </a:rPr>
              <a:t>185.43.223.164</a:t>
            </a:r>
            <a:endParaRPr sz="1600"/>
          </a:p>
          <a:p>
            <a:pPr indent="0" lvl="0" marL="0" rtl="0" algn="l">
              <a:spcBef>
                <a:spcPts val="1200"/>
              </a:spcBef>
              <a:spcAft>
                <a:spcPts val="1200"/>
              </a:spcAft>
              <a:buNone/>
            </a:pPr>
            <a:r>
              <a:t/>
            </a:r>
            <a:endParaRPr sz="1600"/>
          </a:p>
        </p:txBody>
      </p:sp>
      <p:sp>
        <p:nvSpPr>
          <p:cNvPr id="356" name="Google Shape;356;p50"/>
          <p:cNvSpPr txBox="1"/>
          <p:nvPr/>
        </p:nvSpPr>
        <p:spPr>
          <a:xfrm>
            <a:off x="1297500" y="2695900"/>
            <a:ext cx="6952500" cy="20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The network traffic between the infected host (192.168.137.85) and the exploit kit server (185.43.223.164) was isolated for detailed inspection. This step was performed using Wireshark to visualize the exact payload sent by the attacker. By following the TCP stream, the exploit content — a malicious JavaScript file (</a:t>
            </a:r>
            <a:r>
              <a:rPr lang="en" sz="1600">
                <a:solidFill>
                  <a:schemeClr val="lt1"/>
                </a:solidFill>
                <a:latin typeface="Roboto Mono"/>
                <a:ea typeface="Roboto Mono"/>
                <a:cs typeface="Roboto Mono"/>
                <a:sym typeface="Roboto Mono"/>
              </a:rPr>
              <a:t>nature.js</a:t>
            </a:r>
            <a:r>
              <a:rPr lang="en" sz="1600">
                <a:solidFill>
                  <a:schemeClr val="lt1"/>
                </a:solidFill>
              </a:rPr>
              <a:t>) delivered by the Angler Exploit Kit — was identified and confirmed as the weapon used in the infection.</a:t>
            </a:r>
            <a:endParaRPr sz="18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4.1 </a:t>
            </a:r>
            <a:r>
              <a:rPr b="1" lang="en"/>
              <a:t>Filter by Malicious IP:</a:t>
            </a:r>
            <a:endParaRPr b="1"/>
          </a:p>
        </p:txBody>
      </p:sp>
      <p:sp>
        <p:nvSpPr>
          <p:cNvPr id="362" name="Google Shape;362;p5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700">
                <a:latin typeface="Arial"/>
                <a:ea typeface="Arial"/>
                <a:cs typeface="Arial"/>
                <a:sym typeface="Arial"/>
              </a:rPr>
              <a:t>Filter for the Attacker's IP</a:t>
            </a:r>
            <a:endParaRPr b="1" sz="1700">
              <a:latin typeface="Arial"/>
              <a:ea typeface="Arial"/>
              <a:cs typeface="Arial"/>
              <a:sym typeface="Arial"/>
            </a:endParaRPr>
          </a:p>
          <a:p>
            <a:pPr indent="0" lvl="0" marL="0" rtl="0" algn="l">
              <a:lnSpc>
                <a:spcPct val="100000"/>
              </a:lnSpc>
              <a:spcBef>
                <a:spcPts val="400"/>
              </a:spcBef>
              <a:spcAft>
                <a:spcPts val="0"/>
              </a:spcAft>
              <a:buNone/>
            </a:pPr>
            <a:r>
              <a:rPr lang="en" sz="1500">
                <a:latin typeface="Arial"/>
                <a:ea typeface="Arial"/>
                <a:cs typeface="Arial"/>
                <a:sym typeface="Arial"/>
              </a:rPr>
              <a:t>ip.addr == 185.43.223.164 &amp;&amp; http.response.code == 200</a:t>
            </a:r>
            <a:endParaRPr sz="1500">
              <a:latin typeface="Arial"/>
              <a:ea typeface="Arial"/>
              <a:cs typeface="Arial"/>
              <a:sym typeface="Arial"/>
            </a:endParaRPr>
          </a:p>
          <a:p>
            <a:pPr indent="0" lvl="0" marL="0" rtl="0" algn="l">
              <a:lnSpc>
                <a:spcPct val="100000"/>
              </a:lnSpc>
              <a:spcBef>
                <a:spcPts val="0"/>
              </a:spcBef>
              <a:spcAft>
                <a:spcPts val="0"/>
              </a:spcAft>
              <a:buNone/>
            </a:pPr>
            <a:r>
              <a:t/>
            </a:r>
            <a:endParaRPr sz="1500">
              <a:latin typeface="Arial"/>
              <a:ea typeface="Arial"/>
              <a:cs typeface="Arial"/>
              <a:sym typeface="Arial"/>
            </a:endParaRPr>
          </a:p>
          <a:p>
            <a:pPr indent="0" lvl="0" marL="0" rtl="0" algn="l">
              <a:lnSpc>
                <a:spcPct val="100000"/>
              </a:lnSpc>
              <a:spcBef>
                <a:spcPts val="0"/>
              </a:spcBef>
              <a:spcAft>
                <a:spcPts val="0"/>
              </a:spcAft>
              <a:buNone/>
            </a:pPr>
            <a:r>
              <a:rPr i="1" lang="en" sz="1700">
                <a:latin typeface="Arial"/>
                <a:ea typeface="Arial"/>
                <a:cs typeface="Arial"/>
                <a:sym typeface="Arial"/>
              </a:rPr>
              <a:t>Analysis:</a:t>
            </a:r>
            <a:r>
              <a:rPr lang="en" sz="1700">
                <a:latin typeface="Arial"/>
                <a:ea typeface="Arial"/>
                <a:cs typeface="Arial"/>
                <a:sym typeface="Arial"/>
              </a:rPr>
              <a:t> Look at the content types. It shows </a:t>
            </a:r>
            <a:r>
              <a:rPr lang="en" sz="1700">
                <a:latin typeface="Roboto Mono"/>
                <a:ea typeface="Roboto Mono"/>
                <a:cs typeface="Roboto Mono"/>
                <a:sym typeface="Roboto Mono"/>
              </a:rPr>
              <a:t>application/x-shockwave-flash</a:t>
            </a:r>
            <a:r>
              <a:rPr lang="en" sz="1700">
                <a:latin typeface="Arial"/>
                <a:ea typeface="Arial"/>
                <a:cs typeface="Arial"/>
                <a:sym typeface="Arial"/>
              </a:rPr>
              <a:t>. This confirms a Flash exploit was sent.</a:t>
            </a:r>
            <a:endParaRPr sz="21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2665650" y="505700"/>
            <a:ext cx="3812700" cy="6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Prepare / run Zeek </a:t>
            </a:r>
            <a:endParaRPr/>
          </a:p>
        </p:txBody>
      </p:sp>
      <p:sp>
        <p:nvSpPr>
          <p:cNvPr id="153" name="Google Shape;153;p16"/>
          <p:cNvSpPr txBox="1"/>
          <p:nvPr>
            <p:ph idx="1" type="body"/>
          </p:nvPr>
        </p:nvSpPr>
        <p:spPr>
          <a:xfrm>
            <a:off x="1297500" y="1567550"/>
            <a:ext cx="6571500" cy="2138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275"/>
              <a:buFont typeface="Arial"/>
              <a:buNone/>
            </a:pPr>
            <a:r>
              <a:rPr b="1" lang="en" sz="1500">
                <a:latin typeface="Montserrat"/>
                <a:ea typeface="Montserrat"/>
                <a:cs typeface="Montserrat"/>
                <a:sym typeface="Montserrat"/>
              </a:rPr>
              <a:t>Commands to run:</a:t>
            </a:r>
            <a:endParaRPr b="1" sz="1500">
              <a:latin typeface="Montserrat"/>
              <a:ea typeface="Montserrat"/>
              <a:cs typeface="Montserrat"/>
              <a:sym typeface="Montserrat"/>
            </a:endParaRPr>
          </a:p>
          <a:p>
            <a:pPr indent="0" lvl="0" marL="0" rtl="0" algn="l">
              <a:lnSpc>
                <a:spcPct val="95000"/>
              </a:lnSpc>
              <a:spcBef>
                <a:spcPts val="1200"/>
              </a:spcBef>
              <a:spcAft>
                <a:spcPts val="0"/>
              </a:spcAft>
              <a:buSzPts val="275"/>
              <a:buNone/>
            </a:pPr>
            <a:r>
              <a:rPr lang="en" sz="1500">
                <a:latin typeface="Montserrat"/>
                <a:ea typeface="Montserrat"/>
                <a:cs typeface="Montserrat"/>
                <a:sym typeface="Montserrat"/>
              </a:rPr>
              <a:t># run Zeek on pcap</a:t>
            </a:r>
            <a:endParaRPr sz="1500">
              <a:latin typeface="Montserrat"/>
              <a:ea typeface="Montserrat"/>
              <a:cs typeface="Montserrat"/>
              <a:sym typeface="Montserrat"/>
            </a:endParaRPr>
          </a:p>
          <a:p>
            <a:pPr indent="0" lvl="0" marL="0" rtl="0" algn="l">
              <a:lnSpc>
                <a:spcPct val="95000"/>
              </a:lnSpc>
              <a:spcBef>
                <a:spcPts val="1200"/>
              </a:spcBef>
              <a:spcAft>
                <a:spcPts val="0"/>
              </a:spcAft>
              <a:buSzPts val="275"/>
              <a:buNone/>
            </a:pPr>
            <a:r>
              <a:rPr lang="en" sz="1500">
                <a:latin typeface="Montserrat"/>
                <a:ea typeface="Montserrat"/>
                <a:cs typeface="Montserrat"/>
                <a:sym typeface="Montserrat"/>
              </a:rPr>
              <a:t>zeek -C -r 2015-07-24-traffic-analysis-exercise.pcap</a:t>
            </a:r>
            <a:endParaRPr sz="1500">
              <a:latin typeface="Montserrat"/>
              <a:ea typeface="Montserrat"/>
              <a:cs typeface="Montserrat"/>
              <a:sym typeface="Montserrat"/>
            </a:endParaRPr>
          </a:p>
          <a:p>
            <a:pPr indent="0" lvl="0" marL="0" rtl="0" algn="l">
              <a:lnSpc>
                <a:spcPct val="95000"/>
              </a:lnSpc>
              <a:spcBef>
                <a:spcPts val="1200"/>
              </a:spcBef>
              <a:spcAft>
                <a:spcPts val="0"/>
              </a:spcAft>
              <a:buSzPts val="275"/>
              <a:buNone/>
            </a:pPr>
            <a:r>
              <a:rPr lang="en" sz="1500">
                <a:latin typeface="Montserrat"/>
                <a:ea typeface="Montserrat"/>
                <a:cs typeface="Montserrat"/>
                <a:sym typeface="Montserrat"/>
              </a:rPr>
              <a:t># list logs</a:t>
            </a:r>
            <a:endParaRPr sz="1500">
              <a:latin typeface="Montserrat"/>
              <a:ea typeface="Montserrat"/>
              <a:cs typeface="Montserrat"/>
              <a:sym typeface="Montserrat"/>
            </a:endParaRPr>
          </a:p>
          <a:p>
            <a:pPr indent="0" lvl="0" marL="0" rtl="0" algn="l">
              <a:lnSpc>
                <a:spcPct val="95000"/>
              </a:lnSpc>
              <a:spcBef>
                <a:spcPts val="1200"/>
              </a:spcBef>
              <a:spcAft>
                <a:spcPts val="1200"/>
              </a:spcAft>
              <a:buSzPts val="275"/>
              <a:buNone/>
            </a:pPr>
            <a:r>
              <a:rPr lang="en" sz="1500">
                <a:latin typeface="Montserrat"/>
                <a:ea typeface="Montserrat"/>
                <a:cs typeface="Montserrat"/>
                <a:sym typeface="Montserrat"/>
              </a:rPr>
              <a:t>ls -lh logs/current</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2"/>
          <p:cNvPicPr preferRelativeResize="0"/>
          <p:nvPr/>
        </p:nvPicPr>
        <p:blipFill>
          <a:blip r:embed="rId3">
            <a:alphaModFix/>
          </a:blip>
          <a:stretch>
            <a:fillRect/>
          </a:stretch>
        </p:blipFill>
        <p:spPr>
          <a:xfrm>
            <a:off x="152400" y="152400"/>
            <a:ext cx="8839200" cy="475912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type="title"/>
          </p:nvPr>
        </p:nvSpPr>
        <p:spPr>
          <a:xfrm>
            <a:off x="1218300" y="783950"/>
            <a:ext cx="6707400" cy="65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4.2 Analyze the Traffic</a:t>
            </a:r>
            <a:endParaRPr b="1"/>
          </a:p>
        </p:txBody>
      </p:sp>
      <p:sp>
        <p:nvSpPr>
          <p:cNvPr id="373" name="Google Shape;373;p53"/>
          <p:cNvSpPr txBox="1"/>
          <p:nvPr>
            <p:ph idx="1" type="body"/>
          </p:nvPr>
        </p:nvSpPr>
        <p:spPr>
          <a:xfrm>
            <a:off x="575100" y="1499200"/>
            <a:ext cx="7993800" cy="327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The presence of </a:t>
            </a:r>
            <a:r>
              <a:rPr lang="en">
                <a:latin typeface="Roboto Mono"/>
                <a:ea typeface="Roboto Mono"/>
                <a:cs typeface="Roboto Mono"/>
                <a:sym typeface="Roboto Mono"/>
              </a:rPr>
              <a:t>application/x-shockwave-flash</a:t>
            </a:r>
            <a:r>
              <a:rPr lang="en">
                <a:latin typeface="Arial"/>
                <a:ea typeface="Arial"/>
                <a:cs typeface="Arial"/>
                <a:sym typeface="Arial"/>
              </a:rPr>
              <a:t> confirms that the </a:t>
            </a:r>
            <a:r>
              <a:rPr b="1" lang="en">
                <a:latin typeface="Arial"/>
                <a:ea typeface="Arial"/>
                <a:cs typeface="Arial"/>
                <a:sym typeface="Arial"/>
              </a:rPr>
              <a:t>Angler Exploit Kit</a:t>
            </a:r>
            <a:r>
              <a:rPr lang="en">
                <a:latin typeface="Arial"/>
                <a:ea typeface="Arial"/>
                <a:cs typeface="Arial"/>
                <a:sym typeface="Arial"/>
              </a:rPr>
              <a:t> is trying to exploit a vulnerability in </a:t>
            </a:r>
            <a:r>
              <a:rPr b="1" lang="en">
                <a:latin typeface="Arial"/>
                <a:ea typeface="Arial"/>
                <a:cs typeface="Arial"/>
                <a:sym typeface="Arial"/>
              </a:rPr>
              <a:t>Adobe Flash Player</a:t>
            </a:r>
            <a:r>
              <a:rPr lang="en">
                <a:latin typeface="Arial"/>
                <a:ea typeface="Arial"/>
                <a:cs typeface="Arial"/>
                <a:sym typeface="Arial"/>
              </a:rPr>
              <a:t>. This was the most common way computers got infected back in 2015.</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This screenshot captures the exact moment the </a:t>
            </a:r>
            <a:r>
              <a:rPr b="1" lang="en">
                <a:latin typeface="Arial"/>
                <a:ea typeface="Arial"/>
                <a:cs typeface="Arial"/>
                <a:sym typeface="Arial"/>
              </a:rPr>
              <a:t>Angler Exploit Kit</a:t>
            </a:r>
            <a:r>
              <a:rPr lang="en">
                <a:latin typeface="Arial"/>
                <a:ea typeface="Arial"/>
                <a:cs typeface="Arial"/>
                <a:sym typeface="Arial"/>
              </a:rPr>
              <a:t> pushed its payload onto the victim's machine.</a:t>
            </a:r>
            <a:endParaRPr>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311150" lvl="0" marL="457200" rtl="0" algn="l">
              <a:spcBef>
                <a:spcPts val="1200"/>
              </a:spcBef>
              <a:spcAft>
                <a:spcPts val="0"/>
              </a:spcAft>
              <a:buSzPts val="1300"/>
              <a:buChar char="●"/>
            </a:pPr>
            <a:r>
              <a:rPr b="1" lang="en">
                <a:latin typeface="Roboto Mono"/>
                <a:ea typeface="Roboto Mono"/>
                <a:cs typeface="Roboto Mono"/>
                <a:sym typeface="Roboto Mono"/>
              </a:rPr>
              <a:t>application/x-shockwave-flash</a:t>
            </a:r>
            <a:r>
              <a:rPr lang="en">
                <a:latin typeface="Arial"/>
                <a:ea typeface="Arial"/>
                <a:cs typeface="Arial"/>
                <a:sym typeface="Arial"/>
              </a:rPr>
              <a:t>: This is the exploit. Angler EK (the kit used here) was famous for using vulnerabilities in Adobe Flash to break into systems.</a:t>
            </a:r>
            <a:endParaRPr>
              <a:latin typeface="Arial"/>
              <a:ea typeface="Arial"/>
              <a:cs typeface="Arial"/>
              <a:sym typeface="Arial"/>
            </a:endParaRPr>
          </a:p>
          <a:p>
            <a:pPr indent="-311150" lvl="0" marL="457200" rtl="0" algn="l">
              <a:spcBef>
                <a:spcPts val="0"/>
              </a:spcBef>
              <a:spcAft>
                <a:spcPts val="0"/>
              </a:spcAft>
              <a:buSzPts val="1300"/>
              <a:buChar char="●"/>
            </a:pPr>
            <a:r>
              <a:rPr b="1" lang="en">
                <a:latin typeface="Roboto Mono"/>
                <a:ea typeface="Roboto Mono"/>
                <a:cs typeface="Roboto Mono"/>
                <a:sym typeface="Roboto Mono"/>
              </a:rPr>
              <a:t>application/octet-stream</a:t>
            </a:r>
            <a:r>
              <a:rPr lang="en">
                <a:latin typeface="Arial"/>
                <a:ea typeface="Arial"/>
                <a:cs typeface="Arial"/>
                <a:sym typeface="Arial"/>
              </a:rPr>
              <a:t>: This is likely the payload (the actual malware) being downloaded in an encrypted or obfuscated format to bypass antivirus.</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ph idx="1" type="body"/>
          </p:nvPr>
        </p:nvSpPr>
        <p:spPr>
          <a:xfrm>
            <a:off x="620050" y="1549825"/>
            <a:ext cx="7809300" cy="3026100"/>
          </a:xfrm>
          <a:prstGeom prst="rect">
            <a:avLst/>
          </a:prstGeom>
        </p:spPr>
        <p:txBody>
          <a:bodyPr anchorCtr="0" anchor="t" bIns="91425" lIns="91425" spcFirstLastPara="1" rIns="91425" wrap="square" tIns="91425">
            <a:normAutofit/>
          </a:bodyPr>
          <a:lstStyle/>
          <a:p>
            <a:pPr indent="-336550" lvl="1" marL="914400" rtl="0" algn="just">
              <a:spcBef>
                <a:spcPts val="1200"/>
              </a:spcBef>
              <a:spcAft>
                <a:spcPts val="0"/>
              </a:spcAft>
              <a:buClr>
                <a:schemeClr val="lt1"/>
              </a:buClr>
              <a:buSzPts val="1700"/>
              <a:buFont typeface="Arial"/>
              <a:buChar char="○"/>
            </a:pPr>
            <a:r>
              <a:rPr b="1" lang="en" sz="1500">
                <a:latin typeface="Arial"/>
                <a:ea typeface="Arial"/>
                <a:cs typeface="Arial"/>
                <a:sym typeface="Arial"/>
              </a:rPr>
              <a:t>The Exploits (The "Keys")</a:t>
            </a:r>
            <a:br>
              <a:rPr b="1" lang="en" sz="1500">
                <a:latin typeface="Arial"/>
                <a:ea typeface="Arial"/>
                <a:cs typeface="Arial"/>
                <a:sym typeface="Arial"/>
              </a:rPr>
            </a:br>
            <a:r>
              <a:rPr lang="en" sz="1500">
                <a:latin typeface="Arial"/>
                <a:ea typeface="Arial"/>
                <a:cs typeface="Arial"/>
                <a:sym typeface="Arial"/>
              </a:rPr>
              <a:t> Packets containing </a:t>
            </a:r>
            <a:r>
              <a:rPr lang="en" sz="1500">
                <a:latin typeface="Roboto Mono"/>
                <a:ea typeface="Roboto Mono"/>
                <a:cs typeface="Roboto Mono"/>
                <a:sym typeface="Roboto Mono"/>
              </a:rPr>
              <a:t>application/x-shockwave-flash</a:t>
            </a:r>
            <a:r>
              <a:rPr lang="en" sz="1500">
                <a:latin typeface="Arial"/>
                <a:ea typeface="Arial"/>
                <a:cs typeface="Arial"/>
                <a:sym typeface="Arial"/>
              </a:rPr>
              <a:t> are the exploits. The Angler Exploit Kit detected an outdated Adobe Flash Player and sent a crafted Flash file to exploit it — like a burglar picking the lock.</a:t>
            </a:r>
            <a:br>
              <a:rPr lang="en" sz="1500">
                <a:latin typeface="Arial"/>
                <a:ea typeface="Arial"/>
                <a:cs typeface="Arial"/>
                <a:sym typeface="Arial"/>
              </a:rPr>
            </a:br>
            <a:endParaRPr sz="1500">
              <a:latin typeface="Arial"/>
              <a:ea typeface="Arial"/>
              <a:cs typeface="Arial"/>
              <a:sym typeface="Arial"/>
            </a:endParaRPr>
          </a:p>
          <a:p>
            <a:pPr indent="-336550" lvl="1" marL="914400" rtl="0" algn="just">
              <a:spcBef>
                <a:spcPts val="0"/>
              </a:spcBef>
              <a:spcAft>
                <a:spcPts val="0"/>
              </a:spcAft>
              <a:buClr>
                <a:schemeClr val="lt1"/>
              </a:buClr>
              <a:buSzPts val="1700"/>
              <a:buFont typeface="Arial"/>
              <a:buChar char="○"/>
            </a:pPr>
            <a:r>
              <a:rPr b="1" lang="en" sz="1500">
                <a:latin typeface="Arial"/>
                <a:ea typeface="Arial"/>
                <a:cs typeface="Arial"/>
                <a:sym typeface="Arial"/>
              </a:rPr>
              <a:t>The Payload (The "Bomb")</a:t>
            </a:r>
            <a:br>
              <a:rPr b="1" lang="en" sz="1500">
                <a:latin typeface="Arial"/>
                <a:ea typeface="Arial"/>
                <a:cs typeface="Arial"/>
                <a:sym typeface="Arial"/>
              </a:rPr>
            </a:br>
            <a:r>
              <a:rPr lang="en" sz="1500">
                <a:latin typeface="Arial"/>
                <a:ea typeface="Arial"/>
                <a:cs typeface="Arial"/>
                <a:sym typeface="Arial"/>
              </a:rPr>
              <a:t> A packet with </a:t>
            </a:r>
            <a:r>
              <a:rPr lang="en" sz="1500">
                <a:latin typeface="Roboto Mono"/>
                <a:ea typeface="Roboto Mono"/>
                <a:cs typeface="Roboto Mono"/>
                <a:sym typeface="Roboto Mono"/>
              </a:rPr>
              <a:t>application/octet-stream</a:t>
            </a:r>
            <a:r>
              <a:rPr lang="en" sz="1500">
                <a:latin typeface="Arial"/>
                <a:ea typeface="Arial"/>
                <a:cs typeface="Arial"/>
                <a:sym typeface="Arial"/>
              </a:rPr>
              <a:t> delivers the encrypted malware payload — the “bomb.” Based on the 2015 capture and Angler EK activity, this is most likely </a:t>
            </a:r>
            <a:r>
              <a:rPr b="1" lang="en" sz="1500">
                <a:latin typeface="Arial"/>
                <a:ea typeface="Arial"/>
                <a:cs typeface="Arial"/>
                <a:sym typeface="Arial"/>
              </a:rPr>
              <a:t>CryptoWall 3.0 ransomware</a:t>
            </a:r>
            <a:r>
              <a:rPr lang="en" sz="1500">
                <a:latin typeface="Arial"/>
                <a:ea typeface="Arial"/>
                <a:cs typeface="Arial"/>
                <a:sym typeface="Arial"/>
              </a:rPr>
              <a:t>.</a:t>
            </a:r>
            <a:endParaRPr sz="1500">
              <a:latin typeface="Arial"/>
              <a:ea typeface="Arial"/>
              <a:cs typeface="Arial"/>
              <a:sym typeface="Arial"/>
            </a:endParaRPr>
          </a:p>
          <a:p>
            <a:pPr indent="-323850" lvl="1" marL="914400" rtl="0" algn="just">
              <a:spcBef>
                <a:spcPts val="0"/>
              </a:spcBef>
              <a:spcAft>
                <a:spcPts val="0"/>
              </a:spcAft>
              <a:buClr>
                <a:srgbClr val="000000"/>
              </a:buClr>
              <a:buSzPts val="1500"/>
              <a:buFont typeface="Arial"/>
              <a:buChar char="○"/>
            </a:pPr>
            <a:r>
              <a:t/>
            </a:r>
            <a:endParaRPr b="1" sz="15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Phase 5: Post-Infection Traffic (The "Aftermath")</a:t>
            </a:r>
            <a:endParaRPr b="1"/>
          </a:p>
        </p:txBody>
      </p:sp>
      <p:sp>
        <p:nvSpPr>
          <p:cNvPr id="384" name="Google Shape;384;p5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sz="1808">
                <a:latin typeface="Arial"/>
                <a:ea typeface="Arial"/>
                <a:cs typeface="Arial"/>
                <a:sym typeface="Arial"/>
              </a:rPr>
              <a:t>We’ve observed the malware entering the system — now we need to confirm if it actually executed. If the exploit was successful, the infected host should immediately “phone home” to a Command and Control (C2) server.</a:t>
            </a:r>
            <a:endParaRPr sz="1808">
              <a:latin typeface="Arial"/>
              <a:ea typeface="Arial"/>
              <a:cs typeface="Arial"/>
              <a:sym typeface="Arial"/>
            </a:endParaRPr>
          </a:p>
          <a:p>
            <a:pPr indent="0" lvl="0" marL="0" rtl="0" algn="l">
              <a:spcBef>
                <a:spcPts val="1200"/>
              </a:spcBef>
              <a:spcAft>
                <a:spcPts val="0"/>
              </a:spcAft>
              <a:buNone/>
            </a:pPr>
            <a:r>
              <a:rPr b="1" lang="en" sz="1808">
                <a:latin typeface="Arial"/>
                <a:ea typeface="Arial"/>
                <a:cs typeface="Arial"/>
                <a:sym typeface="Arial"/>
              </a:rPr>
              <a:t>Goal:</a:t>
            </a:r>
            <a:r>
              <a:rPr lang="en" sz="1808">
                <a:latin typeface="Arial"/>
                <a:ea typeface="Arial"/>
                <a:cs typeface="Arial"/>
                <a:sym typeface="Arial"/>
              </a:rPr>
              <a:t> Confirm that the malware ran and established C2 communication.</a:t>
            </a:r>
            <a:br>
              <a:rPr lang="en" sz="1808">
                <a:latin typeface="Arial"/>
                <a:ea typeface="Arial"/>
                <a:cs typeface="Arial"/>
                <a:sym typeface="Arial"/>
              </a:rPr>
            </a:br>
            <a:r>
              <a:rPr b="1" lang="en" sz="1808">
                <a:latin typeface="Arial"/>
                <a:ea typeface="Arial"/>
                <a:cs typeface="Arial"/>
                <a:sym typeface="Arial"/>
              </a:rPr>
              <a:t>Action:</a:t>
            </a:r>
            <a:r>
              <a:rPr lang="en" sz="1808">
                <a:latin typeface="Arial"/>
                <a:ea typeface="Arial"/>
                <a:cs typeface="Arial"/>
                <a:sym typeface="Arial"/>
              </a:rPr>
              <a:t> Analyze post-exploit traffic for connections to new or suspicious external destinations.</a:t>
            </a:r>
            <a:endParaRPr sz="1808">
              <a:latin typeface="Arial"/>
              <a:ea typeface="Arial"/>
              <a:cs typeface="Arial"/>
              <a:sym typeface="Arial"/>
            </a:endParaRPr>
          </a:p>
          <a:p>
            <a:pPr indent="0" lvl="0" marL="0" rtl="0" algn="l">
              <a:spcBef>
                <a:spcPts val="1200"/>
              </a:spcBef>
              <a:spcAft>
                <a:spcPts val="1200"/>
              </a:spcAft>
              <a:buNone/>
            </a:pPr>
            <a:r>
              <a:t/>
            </a:r>
            <a:endParaRPr sz="17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6"/>
          <p:cNvPicPr preferRelativeResize="0"/>
          <p:nvPr/>
        </p:nvPicPr>
        <p:blipFill>
          <a:blip r:embed="rId3">
            <a:alphaModFix/>
          </a:blip>
          <a:stretch>
            <a:fillRect/>
          </a:stretch>
        </p:blipFill>
        <p:spPr>
          <a:xfrm>
            <a:off x="541150" y="72650"/>
            <a:ext cx="8029651" cy="4323250"/>
          </a:xfrm>
          <a:prstGeom prst="rect">
            <a:avLst/>
          </a:prstGeom>
          <a:noFill/>
          <a:ln>
            <a:noFill/>
          </a:ln>
        </p:spPr>
      </p:pic>
      <p:sp>
        <p:nvSpPr>
          <p:cNvPr id="390" name="Google Shape;390;p56"/>
          <p:cNvSpPr txBox="1"/>
          <p:nvPr/>
        </p:nvSpPr>
        <p:spPr>
          <a:xfrm>
            <a:off x="637950" y="4555375"/>
            <a:ext cx="631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rPr>
              <a:t>Packet 58759 (Highlighted):</a:t>
            </a:r>
            <a:r>
              <a:rPr lang="en" sz="1100">
                <a:solidFill>
                  <a:schemeClr val="lt1"/>
                </a:solidFill>
              </a:rPr>
              <a:t> This </a:t>
            </a:r>
            <a:r>
              <a:rPr lang="en" sz="1100">
                <a:solidFill>
                  <a:schemeClr val="lt1"/>
                </a:solidFill>
                <a:latin typeface="Roboto Mono"/>
                <a:ea typeface="Roboto Mono"/>
                <a:cs typeface="Roboto Mono"/>
                <a:sym typeface="Roboto Mono"/>
              </a:rPr>
              <a:t>HTTP 200 OK</a:t>
            </a:r>
            <a:r>
              <a:rPr lang="en" sz="1100">
                <a:solidFill>
                  <a:schemeClr val="lt1"/>
                </a:solidFill>
              </a:rPr>
              <a:t> is the completion of the malware download. The "bomb" has officially entered the building.</a:t>
            </a:r>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7"/>
          <p:cNvPicPr preferRelativeResize="0"/>
          <p:nvPr/>
        </p:nvPicPr>
        <p:blipFill>
          <a:blip r:embed="rId3">
            <a:alphaModFix/>
          </a:blip>
          <a:stretch>
            <a:fillRect/>
          </a:stretch>
        </p:blipFill>
        <p:spPr>
          <a:xfrm>
            <a:off x="152400" y="152400"/>
            <a:ext cx="5619750" cy="1666875"/>
          </a:xfrm>
          <a:prstGeom prst="rect">
            <a:avLst/>
          </a:prstGeom>
          <a:noFill/>
          <a:ln>
            <a:noFill/>
          </a:ln>
        </p:spPr>
      </p:pic>
      <p:sp>
        <p:nvSpPr>
          <p:cNvPr id="396" name="Google Shape;396;p57"/>
          <p:cNvSpPr txBox="1"/>
          <p:nvPr/>
        </p:nvSpPr>
        <p:spPr>
          <a:xfrm>
            <a:off x="363300" y="2370975"/>
            <a:ext cx="7724700" cy="216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500">
                <a:solidFill>
                  <a:schemeClr val="lt1"/>
                </a:solidFill>
              </a:rPr>
              <a:t>Post-Infection Connections</a:t>
            </a:r>
            <a:endParaRPr b="1" sz="1500">
              <a:solidFill>
                <a:schemeClr val="lt1"/>
              </a:solidFill>
            </a:endParaRPr>
          </a:p>
          <a:p>
            <a:pPr indent="0" lvl="0" marL="0" rtl="0" algn="l">
              <a:lnSpc>
                <a:spcPct val="115000"/>
              </a:lnSpc>
              <a:spcBef>
                <a:spcPts val="1200"/>
              </a:spcBef>
              <a:spcAft>
                <a:spcPts val="0"/>
              </a:spcAft>
              <a:buNone/>
            </a:pPr>
            <a:r>
              <a:rPr lang="en" sz="1300">
                <a:solidFill>
                  <a:schemeClr val="lt1"/>
                </a:solidFill>
              </a:rPr>
              <a:t>We inspected conn.log for all outbound traffic after the exploit timestamp.</a:t>
            </a:r>
            <a:br>
              <a:rPr lang="en" sz="1300">
                <a:solidFill>
                  <a:schemeClr val="lt1"/>
                </a:solidFill>
              </a:rPr>
            </a:br>
            <a:r>
              <a:rPr lang="en" sz="1300">
                <a:solidFill>
                  <a:schemeClr val="lt1"/>
                </a:solidFill>
              </a:rPr>
              <a:t> Zeek confirmed the connection to the Angler Exploit Kit server</a:t>
            </a:r>
            <a:br>
              <a:rPr lang="en" sz="1300">
                <a:solidFill>
                  <a:schemeClr val="lt1"/>
                </a:solidFill>
              </a:rPr>
            </a:br>
            <a:r>
              <a:rPr lang="en" sz="1300">
                <a:solidFill>
                  <a:schemeClr val="lt1"/>
                </a:solidFill>
              </a:rPr>
              <a:t> (185.43.223.164), which is the key malicious external host.</a:t>
            </a:r>
            <a:endParaRPr sz="1300">
              <a:solidFill>
                <a:schemeClr val="lt1"/>
              </a:solidFill>
            </a:endParaRPr>
          </a:p>
          <a:p>
            <a:pPr indent="0" lvl="0" marL="0" rtl="0" algn="l">
              <a:lnSpc>
                <a:spcPct val="115000"/>
              </a:lnSpc>
              <a:spcBef>
                <a:spcPts val="1200"/>
              </a:spcBef>
              <a:spcAft>
                <a:spcPts val="0"/>
              </a:spcAft>
              <a:buNone/>
            </a:pPr>
            <a:r>
              <a:rPr lang="en" sz="1300">
                <a:solidFill>
                  <a:schemeClr val="lt1"/>
                </a:solidFill>
              </a:rPr>
              <a:t>Subsequent entries were only normal LAN activity (DNS, DHCP, multicast).</a:t>
            </a:r>
            <a:br>
              <a:rPr lang="en" sz="1300">
                <a:solidFill>
                  <a:schemeClr val="lt1"/>
                </a:solidFill>
              </a:rPr>
            </a:br>
            <a:r>
              <a:rPr lang="en" sz="1300">
                <a:solidFill>
                  <a:schemeClr val="lt1"/>
                </a:solidFill>
              </a:rPr>
              <a:t> CryptoWall C2 activity appears only in http.log for this PCAP, which is typical for short-lived HTTP callbacks.</a:t>
            </a:r>
            <a:endParaRPr sz="1300">
              <a:solidFill>
                <a:schemeClr val="lt1"/>
              </a:solidFill>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5.1 </a:t>
            </a:r>
            <a:r>
              <a:rPr lang="en"/>
              <a:t>Find the "Call Home" (C2) Traffic</a:t>
            </a:r>
            <a:endParaRPr/>
          </a:p>
        </p:txBody>
      </p:sp>
      <p:sp>
        <p:nvSpPr>
          <p:cNvPr id="402" name="Google Shape;402;p58"/>
          <p:cNvSpPr txBox="1"/>
          <p:nvPr>
            <p:ph idx="1" type="body"/>
          </p:nvPr>
        </p:nvSpPr>
        <p:spPr>
          <a:xfrm>
            <a:off x="378775" y="1176225"/>
            <a:ext cx="8572500" cy="389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Now that the malware is on the computer, it has to unzip itself, install, and then contact the attacker's server to say, "I'm active!" (This is called Command and Control, or C2).</a:t>
            </a:r>
            <a:endParaRPr sz="1400"/>
          </a:p>
          <a:p>
            <a:pPr indent="0" lvl="0" marL="0" rtl="0" algn="l">
              <a:spcBef>
                <a:spcPts val="1200"/>
              </a:spcBef>
              <a:spcAft>
                <a:spcPts val="0"/>
              </a:spcAft>
              <a:buNone/>
            </a:pPr>
            <a:r>
              <a:rPr lang="en" sz="1400"/>
              <a:t>Filter: http.request</a:t>
            </a:r>
            <a:endParaRPr sz="1400"/>
          </a:p>
          <a:p>
            <a:pPr indent="0" lvl="0" marL="0" rtl="0" algn="l">
              <a:spcBef>
                <a:spcPts val="1200"/>
              </a:spcBef>
              <a:spcAft>
                <a:spcPts val="0"/>
              </a:spcAft>
              <a:buNone/>
            </a:pPr>
            <a:r>
              <a:rPr b="1" lang="en" sz="1400">
                <a:latin typeface="Arial"/>
                <a:ea typeface="Arial"/>
                <a:cs typeface="Arial"/>
                <a:sym typeface="Arial"/>
              </a:rPr>
              <a:t>Identify the Pattern:</a:t>
            </a:r>
            <a:endParaRPr b="1" sz="1400">
              <a:latin typeface="Arial"/>
              <a:ea typeface="Arial"/>
              <a:cs typeface="Arial"/>
              <a:sym typeface="Arial"/>
            </a:endParaRPr>
          </a:p>
          <a:p>
            <a:pPr indent="-317500" lvl="0" marL="457200" rtl="0" algn="l">
              <a:spcBef>
                <a:spcPts val="1200"/>
              </a:spcBef>
              <a:spcAft>
                <a:spcPts val="0"/>
              </a:spcAft>
              <a:buClr>
                <a:schemeClr val="lt1"/>
              </a:buClr>
              <a:buSzPts val="1400"/>
              <a:buFont typeface="Arial"/>
              <a:buChar char="●"/>
            </a:pPr>
            <a:r>
              <a:rPr lang="en" sz="1400">
                <a:latin typeface="Arial"/>
                <a:ea typeface="Arial"/>
                <a:cs typeface="Arial"/>
                <a:sym typeface="Arial"/>
              </a:rPr>
              <a:t>You will see the victim (</a:t>
            </a:r>
            <a:r>
              <a:rPr lang="en" sz="1400">
                <a:latin typeface="Roboto Mono"/>
                <a:ea typeface="Roboto Mono"/>
                <a:cs typeface="Roboto Mono"/>
                <a:sym typeface="Roboto Mono"/>
              </a:rPr>
              <a:t>192.168.137.85</a:t>
            </a:r>
            <a:r>
              <a:rPr lang="en" sz="1400">
                <a:latin typeface="Arial"/>
                <a:ea typeface="Arial"/>
                <a:cs typeface="Arial"/>
                <a:sym typeface="Arial"/>
              </a:rPr>
              <a:t>) suddenly reaching out to a bunch of random-looking domains that they haven't visited before.</a:t>
            </a: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Char char="●"/>
            </a:pPr>
            <a:r>
              <a:rPr lang="en" sz="1400">
                <a:latin typeface="Roboto Mono"/>
                <a:ea typeface="Roboto Mono"/>
                <a:cs typeface="Roboto Mono"/>
                <a:sym typeface="Roboto Mono"/>
              </a:rPr>
              <a:t>ip-addr.es</a:t>
            </a:r>
            <a:r>
              <a:rPr lang="en" sz="1400">
                <a:latin typeface="Arial"/>
                <a:ea typeface="Arial"/>
                <a:cs typeface="Arial"/>
                <a:sym typeface="Arial"/>
              </a:rPr>
              <a:t> (This is the malware checking "What is my public IP?")</a:t>
            </a:r>
            <a:endParaRPr sz="1700">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9"/>
          <p:cNvSpPr txBox="1"/>
          <p:nvPr>
            <p:ph type="title"/>
          </p:nvPr>
        </p:nvSpPr>
        <p:spPr>
          <a:xfrm>
            <a:off x="1367275" y="19786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5.2</a:t>
            </a:r>
            <a:r>
              <a:rPr lang="en"/>
              <a:t> Find the "Final" Confirmation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5.2.1 The Ip Check (Packet 59501)</a:t>
            </a:r>
            <a:endParaRPr/>
          </a:p>
        </p:txBody>
      </p:sp>
      <p:pic>
        <p:nvPicPr>
          <p:cNvPr id="413" name="Google Shape;413;p60"/>
          <p:cNvPicPr preferRelativeResize="0"/>
          <p:nvPr/>
        </p:nvPicPr>
        <p:blipFill>
          <a:blip r:embed="rId3">
            <a:alphaModFix/>
          </a:blip>
          <a:stretch>
            <a:fillRect/>
          </a:stretch>
        </p:blipFill>
        <p:spPr>
          <a:xfrm>
            <a:off x="0" y="1370679"/>
            <a:ext cx="9144000" cy="240214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ph idx="1" type="body"/>
          </p:nvPr>
        </p:nvSpPr>
        <p:spPr>
          <a:xfrm>
            <a:off x="11344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Arial"/>
                <a:ea typeface="Arial"/>
                <a:cs typeface="Arial"/>
                <a:sym typeface="Arial"/>
              </a:rPr>
              <a:t>You can see a request to </a:t>
            </a:r>
            <a:r>
              <a:rPr lang="en" sz="1700">
                <a:latin typeface="Roboto Mono"/>
                <a:ea typeface="Roboto Mono"/>
                <a:cs typeface="Roboto Mono"/>
                <a:sym typeface="Roboto Mono"/>
              </a:rPr>
              <a:t>188.165.164.184</a:t>
            </a:r>
            <a:r>
              <a:rPr lang="en" sz="1700">
                <a:latin typeface="Arial"/>
                <a:ea typeface="Arial"/>
                <a:cs typeface="Arial"/>
                <a:sym typeface="Arial"/>
              </a:rPr>
              <a:t>.</a:t>
            </a:r>
            <a:endParaRPr sz="1700">
              <a:latin typeface="Arial"/>
              <a:ea typeface="Arial"/>
              <a:cs typeface="Arial"/>
              <a:sym typeface="Arial"/>
            </a:endParaRPr>
          </a:p>
          <a:p>
            <a:pPr indent="0" lvl="0" marL="0" rtl="0" algn="l">
              <a:spcBef>
                <a:spcPts val="1200"/>
              </a:spcBef>
              <a:spcAft>
                <a:spcPts val="0"/>
              </a:spcAft>
              <a:buNone/>
            </a:pPr>
            <a:r>
              <a:rPr lang="en" sz="1700">
                <a:latin typeface="Arial"/>
                <a:ea typeface="Arial"/>
                <a:cs typeface="Arial"/>
                <a:sym typeface="Arial"/>
              </a:rPr>
              <a:t>This corresponds to </a:t>
            </a:r>
            <a:r>
              <a:rPr b="1" lang="en" sz="1700">
                <a:latin typeface="Roboto Mono"/>
                <a:ea typeface="Roboto Mono"/>
                <a:cs typeface="Roboto Mono"/>
                <a:sym typeface="Roboto Mono"/>
              </a:rPr>
              <a:t>ip-addr.es</a:t>
            </a:r>
            <a:r>
              <a:rPr lang="en" sz="1700">
                <a:latin typeface="Arial"/>
                <a:ea typeface="Arial"/>
                <a:cs typeface="Arial"/>
                <a:sym typeface="Arial"/>
              </a:rPr>
              <a:t>.</a:t>
            </a:r>
            <a:endParaRPr sz="1700">
              <a:latin typeface="Arial"/>
              <a:ea typeface="Arial"/>
              <a:cs typeface="Arial"/>
              <a:sym typeface="Arial"/>
            </a:endParaRPr>
          </a:p>
          <a:p>
            <a:pPr indent="0" lvl="0" marL="0" rtl="0" algn="l">
              <a:spcBef>
                <a:spcPts val="1200"/>
              </a:spcBef>
              <a:spcAft>
                <a:spcPts val="1200"/>
              </a:spcAft>
              <a:buNone/>
            </a:pPr>
            <a:r>
              <a:rPr i="1" lang="en" sz="1700">
                <a:latin typeface="Arial"/>
                <a:ea typeface="Arial"/>
                <a:cs typeface="Arial"/>
                <a:sym typeface="Arial"/>
              </a:rPr>
              <a:t>Significance:</a:t>
            </a:r>
            <a:r>
              <a:rPr lang="en" sz="1700">
                <a:latin typeface="Arial"/>
                <a:ea typeface="Arial"/>
                <a:cs typeface="Arial"/>
                <a:sym typeface="Arial"/>
              </a:rPr>
              <a:t> Malware often checks the infected machine's public IP address to register it with the attacker's database.</a:t>
            </a:r>
            <a:endParaRPr sz="17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7"/>
          <p:cNvPicPr preferRelativeResize="0"/>
          <p:nvPr/>
        </p:nvPicPr>
        <p:blipFill rotWithShape="1">
          <a:blip r:embed="rId3">
            <a:alphaModFix/>
          </a:blip>
          <a:srcRect b="0" l="-6710" r="6710" t="0"/>
          <a:stretch/>
        </p:blipFill>
        <p:spPr>
          <a:xfrm>
            <a:off x="671513" y="193950"/>
            <a:ext cx="7800975" cy="1943100"/>
          </a:xfrm>
          <a:prstGeom prst="rect">
            <a:avLst/>
          </a:prstGeom>
          <a:noFill/>
          <a:ln>
            <a:noFill/>
          </a:ln>
        </p:spPr>
      </p:pic>
      <p:sp>
        <p:nvSpPr>
          <p:cNvPr id="159" name="Google Shape;159;p17"/>
          <p:cNvSpPr txBox="1"/>
          <p:nvPr/>
        </p:nvSpPr>
        <p:spPr>
          <a:xfrm>
            <a:off x="2055163" y="2286875"/>
            <a:ext cx="5033700" cy="26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lt1"/>
                </a:solidFill>
              </a:rPr>
              <a:t>Zeek reads </a:t>
            </a:r>
            <a:r>
              <a:rPr b="1" lang="en" sz="1300">
                <a:solidFill>
                  <a:schemeClr val="lt1"/>
                </a:solidFill>
              </a:rPr>
              <a:t>the entire PCAP</a:t>
            </a:r>
            <a:r>
              <a:rPr lang="en" sz="1300">
                <a:solidFill>
                  <a:schemeClr val="lt1"/>
                </a:solidFill>
              </a:rPr>
              <a:t> and produces logs including:</a:t>
            </a:r>
            <a:endParaRPr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en" sz="1300">
                <a:solidFill>
                  <a:schemeClr val="lt1"/>
                </a:solidFill>
                <a:latin typeface="Roboto Mono"/>
                <a:ea typeface="Roboto Mono"/>
                <a:cs typeface="Roboto Mono"/>
                <a:sym typeface="Roboto Mono"/>
              </a:rPr>
              <a:t>conn.log</a:t>
            </a:r>
            <a:r>
              <a:rPr lang="en" sz="1300">
                <a:solidFill>
                  <a:schemeClr val="lt1"/>
                </a:solidFill>
              </a:rPr>
              <a:t> — </a:t>
            </a:r>
            <a:r>
              <a:rPr b="1" lang="en" sz="1300">
                <a:solidFill>
                  <a:schemeClr val="lt1"/>
                </a:solidFill>
              </a:rPr>
              <a:t>every TCP/UDP/ICMP connection</a:t>
            </a:r>
            <a:br>
              <a:rPr b="1" lang="en" sz="1300">
                <a:solidFill>
                  <a:schemeClr val="lt1"/>
                </a:solidFill>
              </a:rPr>
            </a:br>
            <a:endParaRPr b="1"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latin typeface="Roboto Mono"/>
                <a:ea typeface="Roboto Mono"/>
                <a:cs typeface="Roboto Mono"/>
                <a:sym typeface="Roboto Mono"/>
              </a:rPr>
              <a:t>dns.log</a:t>
            </a:r>
            <a:r>
              <a:rPr lang="en" sz="1300">
                <a:solidFill>
                  <a:schemeClr val="lt1"/>
                </a:solidFill>
              </a:rPr>
              <a:t> — all DNS transactions</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latin typeface="Roboto Mono"/>
                <a:ea typeface="Roboto Mono"/>
                <a:cs typeface="Roboto Mono"/>
                <a:sym typeface="Roboto Mono"/>
              </a:rPr>
              <a:t>http.log</a:t>
            </a:r>
            <a:r>
              <a:rPr lang="en" sz="1300">
                <a:solidFill>
                  <a:schemeClr val="lt1"/>
                </a:solidFill>
              </a:rPr>
              <a:t> — all http requests/responses</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latin typeface="Roboto Mono"/>
                <a:ea typeface="Roboto Mono"/>
                <a:cs typeface="Roboto Mono"/>
                <a:sym typeface="Roboto Mono"/>
              </a:rPr>
              <a:t>files.log</a:t>
            </a:r>
            <a:r>
              <a:rPr lang="en" sz="1300">
                <a:solidFill>
                  <a:schemeClr val="lt1"/>
                </a:solidFill>
              </a:rPr>
              <a:t> — files seen</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latin typeface="Roboto Mono"/>
                <a:ea typeface="Roboto Mono"/>
                <a:cs typeface="Roboto Mono"/>
                <a:sym typeface="Roboto Mono"/>
              </a:rPr>
              <a:t>dhcp.log</a:t>
            </a:r>
            <a:r>
              <a:rPr lang="en" sz="1300">
                <a:solidFill>
                  <a:schemeClr val="lt1"/>
                </a:solidFill>
              </a:rPr>
              <a:t> — DHCP messages</a:t>
            </a:r>
            <a:endParaRPr sz="13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2"/>
          <p:cNvPicPr preferRelativeResize="0"/>
          <p:nvPr/>
        </p:nvPicPr>
        <p:blipFill>
          <a:blip r:embed="rId3">
            <a:alphaModFix/>
          </a:blip>
          <a:stretch>
            <a:fillRect/>
          </a:stretch>
        </p:blipFill>
        <p:spPr>
          <a:xfrm>
            <a:off x="152400" y="152400"/>
            <a:ext cx="3676567" cy="4838701"/>
          </a:xfrm>
          <a:prstGeom prst="rect">
            <a:avLst/>
          </a:prstGeom>
          <a:noFill/>
          <a:ln>
            <a:noFill/>
          </a:ln>
        </p:spPr>
      </p:pic>
      <p:sp>
        <p:nvSpPr>
          <p:cNvPr id="424" name="Google Shape;424;p62"/>
          <p:cNvSpPr txBox="1"/>
          <p:nvPr/>
        </p:nvSpPr>
        <p:spPr>
          <a:xfrm>
            <a:off x="3828975" y="1318975"/>
            <a:ext cx="5196000" cy="35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 </a:t>
            </a:r>
            <a:r>
              <a:rPr lang="en" sz="1800">
                <a:solidFill>
                  <a:schemeClr val="lt1"/>
                </a:solidFill>
                <a:latin typeface="Lato"/>
                <a:ea typeface="Lato"/>
                <a:cs typeface="Lato"/>
                <a:sym typeface="Lato"/>
              </a:rPr>
              <a:t>73 www.twentyone-development.com          ← Landing site (legit but compromised)</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  </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16 6i3cb6owitcouepv.ministryordas.com     ← CryptoWall ransom page</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   </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4  kiralyi.arcadiumentertainment.com      ← Angler Exploit Kit</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   </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1 ip-addr.es                  ← CryptoWall callback</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sp>
        <p:nvSpPr>
          <p:cNvPr id="425" name="Google Shape;425;p62"/>
          <p:cNvSpPr txBox="1"/>
          <p:nvPr/>
        </p:nvSpPr>
        <p:spPr>
          <a:xfrm>
            <a:off x="4589000" y="516250"/>
            <a:ext cx="30783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Lato"/>
                <a:ea typeface="Lato"/>
                <a:cs typeface="Lato"/>
                <a:sym typeface="Lato"/>
              </a:rPr>
              <a:t>Malicious IP Extraction</a:t>
            </a:r>
            <a:endParaRPr sz="1700">
              <a:solidFill>
                <a:schemeClr val="lt1"/>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3"/>
          <p:cNvSpPr txBox="1"/>
          <p:nvPr>
            <p:ph type="title"/>
          </p:nvPr>
        </p:nvSpPr>
        <p:spPr>
          <a:xfrm>
            <a:off x="1052550" y="30423"/>
            <a:ext cx="7038900" cy="58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5.2.2 </a:t>
            </a:r>
            <a:r>
              <a:rPr lang="en"/>
              <a:t>The C2 Callbacks (Packets 73158 and others):</a:t>
            </a:r>
            <a:endParaRPr/>
          </a:p>
        </p:txBody>
      </p:sp>
      <p:pic>
        <p:nvPicPr>
          <p:cNvPr id="431" name="Google Shape;431;p63"/>
          <p:cNvPicPr preferRelativeResize="0"/>
          <p:nvPr/>
        </p:nvPicPr>
        <p:blipFill>
          <a:blip r:embed="rId3">
            <a:alphaModFix/>
          </a:blip>
          <a:stretch>
            <a:fillRect/>
          </a:stretch>
        </p:blipFill>
        <p:spPr>
          <a:xfrm>
            <a:off x="152400" y="506488"/>
            <a:ext cx="8839199" cy="2626207"/>
          </a:xfrm>
          <a:prstGeom prst="rect">
            <a:avLst/>
          </a:prstGeom>
          <a:noFill/>
          <a:ln>
            <a:noFill/>
          </a:ln>
        </p:spPr>
      </p:pic>
      <p:sp>
        <p:nvSpPr>
          <p:cNvPr id="432" name="Google Shape;432;p63"/>
          <p:cNvSpPr txBox="1"/>
          <p:nvPr/>
        </p:nvSpPr>
        <p:spPr>
          <a:xfrm>
            <a:off x="422350" y="3246925"/>
            <a:ext cx="8436300" cy="189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lt1"/>
                </a:solidFill>
              </a:rPr>
              <a:t>See those lines that say </a:t>
            </a:r>
            <a:r>
              <a:rPr b="1" lang="en">
                <a:solidFill>
                  <a:schemeClr val="lt1"/>
                </a:solidFill>
              </a:rPr>
              <a:t>POST</a:t>
            </a:r>
            <a:r>
              <a:rPr lang="en">
                <a:solidFill>
                  <a:schemeClr val="lt1"/>
                </a:solidFill>
              </a:rPr>
              <a:t> in the Info column?</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b="1" lang="en">
                <a:solidFill>
                  <a:schemeClr val="lt1"/>
                </a:solidFill>
              </a:rPr>
              <a:t>Packet 59625:</a:t>
            </a:r>
            <a:r>
              <a:rPr lang="en">
                <a:solidFill>
                  <a:schemeClr val="lt1"/>
                </a:solidFill>
              </a:rPr>
              <a:t> POST to </a:t>
            </a:r>
            <a:r>
              <a:rPr lang="en">
                <a:solidFill>
                  <a:schemeClr val="lt1"/>
                </a:solidFill>
                <a:latin typeface="Roboto Mono"/>
                <a:ea typeface="Roboto Mono"/>
                <a:cs typeface="Roboto Mono"/>
                <a:sym typeface="Roboto Mono"/>
              </a:rPr>
              <a:t>biganddigital.com</a:t>
            </a:r>
            <a:endParaRPr>
              <a:solidFill>
                <a:schemeClr val="lt1"/>
              </a:solidFill>
              <a:latin typeface="Roboto Mono"/>
              <a:ea typeface="Roboto Mono"/>
              <a:cs typeface="Roboto Mono"/>
              <a:sym typeface="Roboto Mono"/>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Packet 60000:</a:t>
            </a:r>
            <a:r>
              <a:rPr lang="en">
                <a:solidFill>
                  <a:schemeClr val="lt1"/>
                </a:solidFill>
              </a:rPr>
              <a:t> POST to </a:t>
            </a:r>
            <a:r>
              <a:rPr lang="en">
                <a:solidFill>
                  <a:schemeClr val="lt1"/>
                </a:solidFill>
                <a:latin typeface="Roboto Mono"/>
                <a:ea typeface="Roboto Mono"/>
                <a:cs typeface="Roboto Mono"/>
                <a:sym typeface="Roboto Mono"/>
              </a:rPr>
              <a:t>ehsansurgical.com</a:t>
            </a:r>
            <a:endParaRPr>
              <a:solidFill>
                <a:schemeClr val="lt1"/>
              </a:solidFill>
              <a:latin typeface="Roboto Mono"/>
              <a:ea typeface="Roboto Mono"/>
              <a:cs typeface="Roboto Mono"/>
              <a:sym typeface="Roboto Mono"/>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Packet 60311:</a:t>
            </a:r>
            <a:r>
              <a:rPr lang="en">
                <a:solidFill>
                  <a:schemeClr val="lt1"/>
                </a:solidFill>
              </a:rPr>
              <a:t> POST to </a:t>
            </a:r>
            <a:r>
              <a:rPr lang="en">
                <a:solidFill>
                  <a:schemeClr val="lt1"/>
                </a:solidFill>
                <a:latin typeface="Roboto Mono"/>
                <a:ea typeface="Roboto Mono"/>
                <a:cs typeface="Roboto Mono"/>
                <a:sym typeface="Roboto Mono"/>
              </a:rPr>
              <a:t>100pour100unity.com</a:t>
            </a:r>
            <a:endParaRPr>
              <a:solidFill>
                <a:schemeClr val="lt1"/>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
                <a:solidFill>
                  <a:schemeClr val="lt1"/>
                </a:solidFill>
              </a:rPr>
              <a:t>This is the malware "phoning home."</a:t>
            </a:r>
            <a:r>
              <a:rPr lang="en">
                <a:solidFill>
                  <a:schemeClr val="lt1"/>
                </a:solidFill>
              </a:rPr>
              <a:t> It is trying to connect to different compromised websites to signal that the infection was successful.</a:t>
            </a:r>
            <a:endParaRPr sz="1700">
              <a:solidFill>
                <a:schemeClr val="lt1"/>
              </a:solidFill>
              <a:latin typeface="Roboto Mono"/>
              <a:ea typeface="Roboto Mono"/>
              <a:cs typeface="Roboto Mono"/>
              <a:sym typeface="Roboto Mon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4"/>
          <p:cNvSpPr txBox="1"/>
          <p:nvPr>
            <p:ph idx="1" type="body"/>
          </p:nvPr>
        </p:nvSpPr>
        <p:spPr>
          <a:xfrm>
            <a:off x="1218025" y="9657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latin typeface="Arial"/>
                <a:ea typeface="Arial"/>
                <a:cs typeface="Arial"/>
                <a:sym typeface="Arial"/>
              </a:rPr>
              <a:t>Traffic to </a:t>
            </a:r>
            <a:r>
              <a:rPr lang="en" sz="1900">
                <a:latin typeface="Roboto Mono"/>
                <a:ea typeface="Roboto Mono"/>
                <a:cs typeface="Roboto Mono"/>
                <a:sym typeface="Roboto Mono"/>
              </a:rPr>
              <a:t>95.85.4.87</a:t>
            </a:r>
            <a:r>
              <a:rPr lang="en" sz="1900">
                <a:latin typeface="Arial"/>
                <a:ea typeface="Arial"/>
                <a:cs typeface="Arial"/>
                <a:sym typeface="Arial"/>
              </a:rPr>
              <a:t> (</a:t>
            </a:r>
            <a:r>
              <a:rPr b="1" lang="en" sz="1900">
                <a:latin typeface="Roboto Mono"/>
                <a:ea typeface="Roboto Mono"/>
                <a:cs typeface="Roboto Mono"/>
                <a:sym typeface="Roboto Mono"/>
              </a:rPr>
              <a:t>hotfrance.ru</a:t>
            </a:r>
            <a:r>
              <a:rPr lang="en" sz="1900">
                <a:latin typeface="Arial"/>
                <a:ea typeface="Arial"/>
                <a:cs typeface="Arial"/>
                <a:sym typeface="Arial"/>
              </a:rPr>
              <a:t>).</a:t>
            </a:r>
            <a:endParaRPr sz="1900">
              <a:latin typeface="Arial"/>
              <a:ea typeface="Arial"/>
              <a:cs typeface="Arial"/>
              <a:sym typeface="Arial"/>
            </a:endParaRPr>
          </a:p>
          <a:p>
            <a:pPr indent="0" lvl="0" marL="0" rtl="0" algn="l">
              <a:spcBef>
                <a:spcPts val="1200"/>
              </a:spcBef>
              <a:spcAft>
                <a:spcPts val="0"/>
              </a:spcAft>
              <a:buNone/>
            </a:pPr>
            <a:r>
              <a:rPr lang="en" sz="1900">
                <a:latin typeface="Arial"/>
                <a:ea typeface="Arial"/>
                <a:cs typeface="Arial"/>
                <a:sym typeface="Arial"/>
              </a:rPr>
              <a:t>Traffic to </a:t>
            </a:r>
            <a:r>
              <a:rPr lang="en" sz="1900">
                <a:latin typeface="Roboto Mono"/>
                <a:ea typeface="Roboto Mono"/>
                <a:cs typeface="Roboto Mono"/>
                <a:sym typeface="Roboto Mono"/>
              </a:rPr>
              <a:t>213.238.166.230</a:t>
            </a:r>
            <a:r>
              <a:rPr lang="en" sz="1900">
                <a:latin typeface="Arial"/>
                <a:ea typeface="Arial"/>
                <a:cs typeface="Arial"/>
                <a:sym typeface="Arial"/>
              </a:rPr>
              <a:t> (</a:t>
            </a:r>
            <a:r>
              <a:rPr b="1" lang="en" sz="1900">
                <a:latin typeface="Roboto Mono"/>
                <a:ea typeface="Roboto Mono"/>
                <a:cs typeface="Roboto Mono"/>
                <a:sym typeface="Roboto Mono"/>
              </a:rPr>
              <a:t>beybladeoyunlari.org</a:t>
            </a:r>
            <a:r>
              <a:rPr lang="en" sz="1900">
                <a:latin typeface="Arial"/>
                <a:ea typeface="Arial"/>
                <a:cs typeface="Arial"/>
                <a:sym typeface="Arial"/>
              </a:rPr>
              <a:t>).</a:t>
            </a:r>
            <a:endParaRPr sz="1900">
              <a:latin typeface="Arial"/>
              <a:ea typeface="Arial"/>
              <a:cs typeface="Arial"/>
              <a:sym typeface="Arial"/>
            </a:endParaRPr>
          </a:p>
          <a:p>
            <a:pPr indent="0" lvl="0" marL="0" rtl="0" algn="l">
              <a:spcBef>
                <a:spcPts val="1200"/>
              </a:spcBef>
              <a:spcAft>
                <a:spcPts val="0"/>
              </a:spcAft>
              <a:buNone/>
            </a:pPr>
            <a:r>
              <a:rPr i="1" lang="en" sz="1900">
                <a:latin typeface="Arial"/>
                <a:ea typeface="Arial"/>
                <a:cs typeface="Arial"/>
                <a:sym typeface="Arial"/>
              </a:rPr>
              <a:t>Significance:</a:t>
            </a:r>
            <a:r>
              <a:rPr lang="en" sz="1900">
                <a:latin typeface="Arial"/>
                <a:ea typeface="Arial"/>
                <a:cs typeface="Arial"/>
                <a:sym typeface="Arial"/>
              </a:rPr>
              <a:t> These are the Command &amp; Control servers. The malware is saying, "I'm here, I've encrypted the files, waiting for instructions."</a:t>
            </a:r>
            <a:endParaRPr sz="1900">
              <a:latin typeface="Arial"/>
              <a:ea typeface="Arial"/>
              <a:cs typeface="Arial"/>
              <a:sym typeface="Arial"/>
            </a:endParaRPr>
          </a:p>
          <a:p>
            <a:pPr indent="0" lvl="0" marL="0" rtl="0" algn="l">
              <a:spcBef>
                <a:spcPts val="1200"/>
              </a:spcBef>
              <a:spcAft>
                <a:spcPts val="1200"/>
              </a:spcAft>
              <a:buNone/>
            </a:pPr>
            <a:r>
              <a:t/>
            </a:r>
            <a:endParaRPr sz="2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Arial"/>
                <a:ea typeface="Arial"/>
                <a:cs typeface="Arial"/>
                <a:sym typeface="Arial"/>
              </a:rPr>
              <a:t>5.2.3. The "Ransom Note" Indicators (Packets 73522 - 73622)</a:t>
            </a:r>
            <a:endParaRPr sz="2000"/>
          </a:p>
        </p:txBody>
      </p:sp>
      <p:pic>
        <p:nvPicPr>
          <p:cNvPr id="443" name="Google Shape;443;p65"/>
          <p:cNvPicPr preferRelativeResize="0"/>
          <p:nvPr/>
        </p:nvPicPr>
        <p:blipFill>
          <a:blip r:embed="rId3">
            <a:alphaModFix/>
          </a:blip>
          <a:stretch>
            <a:fillRect/>
          </a:stretch>
        </p:blipFill>
        <p:spPr>
          <a:xfrm>
            <a:off x="152400" y="1460250"/>
            <a:ext cx="8839204" cy="221930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6"/>
          <p:cNvSpPr txBox="1"/>
          <p:nvPr>
            <p:ph idx="1" type="body"/>
          </p:nvPr>
        </p:nvSpPr>
        <p:spPr>
          <a:xfrm>
            <a:off x="622225" y="2001700"/>
            <a:ext cx="8259000" cy="258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Roboto Mono"/>
                <a:ea typeface="Roboto Mono"/>
                <a:cs typeface="Roboto Mono"/>
                <a:sym typeface="Roboto Mono"/>
              </a:rPr>
              <a:t>/img/flags/us.png</a:t>
            </a:r>
            <a:endParaRPr sz="1400">
              <a:latin typeface="Roboto Mono"/>
              <a:ea typeface="Roboto Mono"/>
              <a:cs typeface="Roboto Mono"/>
              <a:sym typeface="Roboto Mono"/>
            </a:endParaRPr>
          </a:p>
          <a:p>
            <a:pPr indent="0" lvl="0" marL="0" rtl="0" algn="l">
              <a:spcBef>
                <a:spcPts val="1200"/>
              </a:spcBef>
              <a:spcAft>
                <a:spcPts val="0"/>
              </a:spcAft>
              <a:buNone/>
            </a:pPr>
            <a:r>
              <a:rPr lang="en" sz="1400">
                <a:latin typeface="Roboto Mono"/>
                <a:ea typeface="Roboto Mono"/>
                <a:cs typeface="Roboto Mono"/>
                <a:sym typeface="Roboto Mono"/>
              </a:rPr>
              <a:t>/img/flags/de.png</a:t>
            </a:r>
            <a:endParaRPr sz="1400">
              <a:latin typeface="Roboto Mono"/>
              <a:ea typeface="Roboto Mono"/>
              <a:cs typeface="Roboto Mono"/>
              <a:sym typeface="Roboto Mono"/>
            </a:endParaRPr>
          </a:p>
          <a:p>
            <a:pPr indent="0" lvl="0" marL="0" rtl="0" algn="l">
              <a:spcBef>
                <a:spcPts val="1200"/>
              </a:spcBef>
              <a:spcAft>
                <a:spcPts val="0"/>
              </a:spcAft>
              <a:buNone/>
            </a:pPr>
            <a:r>
              <a:rPr lang="en" sz="1400">
                <a:latin typeface="Roboto Mono"/>
                <a:ea typeface="Roboto Mono"/>
                <a:cs typeface="Roboto Mono"/>
                <a:sym typeface="Roboto Mono"/>
              </a:rPr>
              <a:t>/img/bitcoin.png</a:t>
            </a:r>
            <a:r>
              <a:rPr lang="en" sz="1400">
                <a:latin typeface="Arial"/>
                <a:ea typeface="Arial"/>
                <a:cs typeface="Arial"/>
                <a:sym typeface="Arial"/>
              </a:rPr>
              <a:t> (Packet 73618)</a:t>
            </a:r>
            <a:endParaRPr sz="1400">
              <a:latin typeface="Arial"/>
              <a:ea typeface="Arial"/>
              <a:cs typeface="Arial"/>
              <a:sym typeface="Arial"/>
            </a:endParaRPr>
          </a:p>
          <a:p>
            <a:pPr indent="0" lvl="0" marL="0" rtl="0" algn="l">
              <a:spcBef>
                <a:spcPts val="1200"/>
              </a:spcBef>
              <a:spcAft>
                <a:spcPts val="0"/>
              </a:spcAft>
              <a:buNone/>
            </a:pPr>
            <a:r>
              <a:rPr lang="en" sz="1400">
                <a:latin typeface="Roboto Mono"/>
                <a:ea typeface="Roboto Mono"/>
                <a:cs typeface="Roboto Mono"/>
                <a:sym typeface="Roboto Mono"/>
              </a:rPr>
              <a:t>/img/button_pay.png</a:t>
            </a:r>
            <a:r>
              <a:rPr lang="en" sz="1400">
                <a:latin typeface="Arial"/>
                <a:ea typeface="Arial"/>
                <a:cs typeface="Arial"/>
                <a:sym typeface="Arial"/>
              </a:rPr>
              <a:t> (Packet 73622)</a:t>
            </a:r>
            <a:endParaRPr sz="1400">
              <a:latin typeface="Arial"/>
              <a:ea typeface="Arial"/>
              <a:cs typeface="Arial"/>
              <a:sym typeface="Arial"/>
            </a:endParaRPr>
          </a:p>
          <a:p>
            <a:pPr indent="0" lvl="0" marL="0" rtl="0" algn="l">
              <a:spcBef>
                <a:spcPts val="1200"/>
              </a:spcBef>
              <a:spcAft>
                <a:spcPts val="1200"/>
              </a:spcAft>
              <a:buNone/>
            </a:pPr>
            <a:r>
              <a:rPr lang="en" sz="1600">
                <a:latin typeface="Arial"/>
                <a:ea typeface="Arial"/>
                <a:cs typeface="Arial"/>
                <a:sym typeface="Arial"/>
              </a:rPr>
              <a:t>These files are the graphics used to build the </a:t>
            </a:r>
            <a:r>
              <a:rPr b="1" lang="en" sz="1600">
                <a:latin typeface="Arial"/>
                <a:ea typeface="Arial"/>
                <a:cs typeface="Arial"/>
                <a:sym typeface="Arial"/>
              </a:rPr>
              <a:t>Ransom Note</a:t>
            </a:r>
            <a:r>
              <a:rPr lang="en" sz="1600">
                <a:latin typeface="Arial"/>
                <a:ea typeface="Arial"/>
                <a:cs typeface="Arial"/>
                <a:sym typeface="Arial"/>
              </a:rPr>
              <a:t> web page that pops up on the victim's screen, demanding payment in Bitcoin. This is definitive proof that the payload was </a:t>
            </a:r>
            <a:r>
              <a:rPr b="1" lang="en" sz="1600">
                <a:latin typeface="Arial"/>
                <a:ea typeface="Arial"/>
                <a:cs typeface="Arial"/>
                <a:sym typeface="Arial"/>
              </a:rPr>
              <a:t>Ransomware</a:t>
            </a:r>
            <a:r>
              <a:rPr lang="en" sz="1600">
                <a:latin typeface="Arial"/>
                <a:ea typeface="Arial"/>
                <a:cs typeface="Arial"/>
                <a:sym typeface="Arial"/>
              </a:rPr>
              <a:t>.</a:t>
            </a:r>
            <a:endParaRPr sz="1600">
              <a:latin typeface="Arial"/>
              <a:ea typeface="Arial"/>
              <a:cs typeface="Arial"/>
              <a:sym typeface="Arial"/>
            </a:endParaRPr>
          </a:p>
        </p:txBody>
      </p:sp>
      <p:sp>
        <p:nvSpPr>
          <p:cNvPr id="449" name="Google Shape;449;p66"/>
          <p:cNvSpPr txBox="1"/>
          <p:nvPr/>
        </p:nvSpPr>
        <p:spPr>
          <a:xfrm>
            <a:off x="1176325" y="335900"/>
            <a:ext cx="7580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Traffic to </a:t>
            </a:r>
            <a:r>
              <a:rPr lang="en" sz="1600">
                <a:solidFill>
                  <a:schemeClr val="lt1"/>
                </a:solidFill>
                <a:latin typeface="Roboto Mono"/>
                <a:ea typeface="Roboto Mono"/>
                <a:cs typeface="Roboto Mono"/>
                <a:sym typeface="Roboto Mono"/>
              </a:rPr>
              <a:t>46.30.43.66</a:t>
            </a:r>
            <a:r>
              <a:rPr lang="en" sz="1600">
                <a:solidFill>
                  <a:schemeClr val="lt1"/>
                </a:solidFill>
              </a:rPr>
              <a:t>. This corresponds to the domain </a:t>
            </a:r>
            <a:r>
              <a:rPr b="1" lang="en" sz="1600">
                <a:solidFill>
                  <a:schemeClr val="lt1"/>
                </a:solidFill>
                <a:latin typeface="Roboto Mono"/>
                <a:ea typeface="Roboto Mono"/>
                <a:cs typeface="Roboto Mono"/>
                <a:sym typeface="Roboto Mono"/>
              </a:rPr>
              <a:t>6i3cb6owitcouepv.ministryordas.com</a:t>
            </a:r>
            <a:r>
              <a:rPr lang="en" sz="1600">
                <a:solidFill>
                  <a:schemeClr val="lt1"/>
                </a:solidFill>
              </a:rPr>
              <a:t>.</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i="1" lang="en" sz="1600">
                <a:solidFill>
                  <a:schemeClr val="lt1"/>
                </a:solidFill>
              </a:rPr>
              <a:t>Significance:</a:t>
            </a:r>
            <a:r>
              <a:rPr lang="en" sz="1600">
                <a:solidFill>
                  <a:schemeClr val="lt1"/>
                </a:solidFill>
              </a:rPr>
              <a:t> This is likely the page the user is forced to visit to see the "Decrypt Instructions" and pay the ransom.</a:t>
            </a:r>
            <a:endParaRPr sz="1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7"/>
          <p:cNvSpPr txBox="1"/>
          <p:nvPr/>
        </p:nvSpPr>
        <p:spPr>
          <a:xfrm>
            <a:off x="5524500" y="498225"/>
            <a:ext cx="3487800" cy="3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rPr>
              <a:t>Using Zeek’s http.log, we observed multiple image requests to </a:t>
            </a:r>
            <a:r>
              <a:rPr lang="en" sz="1500">
                <a:solidFill>
                  <a:schemeClr val="lt1"/>
                </a:solidFill>
                <a:latin typeface="Roboto Mono"/>
                <a:ea typeface="Roboto Mono"/>
                <a:cs typeface="Roboto Mono"/>
                <a:sym typeface="Roboto Mono"/>
              </a:rPr>
              <a:t>ministryordas.com</a:t>
            </a:r>
            <a:r>
              <a:rPr lang="en" sz="1500">
                <a:solidFill>
                  <a:schemeClr val="lt1"/>
                </a:solidFill>
              </a:rPr>
              <a:t> — including </a:t>
            </a:r>
            <a:r>
              <a:rPr lang="en" sz="1500">
                <a:solidFill>
                  <a:schemeClr val="lt1"/>
                </a:solidFill>
                <a:latin typeface="Roboto Mono"/>
                <a:ea typeface="Roboto Mono"/>
                <a:cs typeface="Roboto Mono"/>
                <a:sym typeface="Roboto Mono"/>
              </a:rPr>
              <a:t>/img/flags/us.png</a:t>
            </a:r>
            <a:r>
              <a:rPr lang="en" sz="1500">
                <a:solidFill>
                  <a:schemeClr val="lt1"/>
                </a:solidFill>
              </a:rPr>
              <a:t>, </a:t>
            </a:r>
            <a:r>
              <a:rPr lang="en" sz="1500">
                <a:solidFill>
                  <a:schemeClr val="lt1"/>
                </a:solidFill>
                <a:latin typeface="Roboto Mono"/>
                <a:ea typeface="Roboto Mono"/>
                <a:cs typeface="Roboto Mono"/>
                <a:sym typeface="Roboto Mono"/>
              </a:rPr>
              <a:t>/img/flags/de.png</a:t>
            </a:r>
            <a:r>
              <a:rPr lang="en" sz="1500">
                <a:solidFill>
                  <a:schemeClr val="lt1"/>
                </a:solidFill>
              </a:rPr>
              <a:t>, </a:t>
            </a:r>
            <a:r>
              <a:rPr lang="en" sz="1500">
                <a:solidFill>
                  <a:schemeClr val="lt1"/>
                </a:solidFill>
                <a:latin typeface="Roboto Mono"/>
                <a:ea typeface="Roboto Mono"/>
                <a:cs typeface="Roboto Mono"/>
                <a:sym typeface="Roboto Mono"/>
              </a:rPr>
              <a:t>/img/bitcoin.png</a:t>
            </a:r>
            <a:r>
              <a:rPr lang="en" sz="1500">
                <a:solidFill>
                  <a:schemeClr val="lt1"/>
                </a:solidFill>
              </a:rPr>
              <a:t>, and </a:t>
            </a:r>
            <a:r>
              <a:rPr lang="en" sz="1500">
                <a:solidFill>
                  <a:schemeClr val="lt1"/>
                </a:solidFill>
                <a:latin typeface="Roboto Mono"/>
                <a:ea typeface="Roboto Mono"/>
                <a:cs typeface="Roboto Mono"/>
                <a:sym typeface="Roboto Mono"/>
              </a:rPr>
              <a:t>/img/button_pay.png</a:t>
            </a:r>
            <a:r>
              <a:rPr lang="en" sz="1500">
                <a:solidFill>
                  <a:schemeClr val="lt1"/>
                </a:solidFill>
              </a:rPr>
              <a:t>. These resources form the ransom note displayed to the victim, confirming that the executed payload was CryptoWall ransomware.</a:t>
            </a:r>
            <a:endParaRPr sz="1700">
              <a:solidFill>
                <a:schemeClr val="lt1"/>
              </a:solidFill>
              <a:latin typeface="Lato"/>
              <a:ea typeface="Lato"/>
              <a:cs typeface="Lato"/>
              <a:sym typeface="Lato"/>
            </a:endParaRPr>
          </a:p>
        </p:txBody>
      </p:sp>
      <p:pic>
        <p:nvPicPr>
          <p:cNvPr id="455" name="Google Shape;455;p67"/>
          <p:cNvPicPr preferRelativeResize="0"/>
          <p:nvPr/>
        </p:nvPicPr>
        <p:blipFill>
          <a:blip r:embed="rId3">
            <a:alphaModFix/>
          </a:blip>
          <a:stretch>
            <a:fillRect/>
          </a:stretch>
        </p:blipFill>
        <p:spPr>
          <a:xfrm>
            <a:off x="152400" y="152400"/>
            <a:ext cx="5284175" cy="4905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8"/>
          <p:cNvSpPr txBox="1"/>
          <p:nvPr>
            <p:ph type="title"/>
          </p:nvPr>
        </p:nvSpPr>
        <p:spPr>
          <a:xfrm>
            <a:off x="1777013" y="189350"/>
            <a:ext cx="5631000" cy="59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Artifact Extraction &amp; Verification</a:t>
            </a:r>
            <a:endParaRPr b="1"/>
          </a:p>
        </p:txBody>
      </p:sp>
      <p:pic>
        <p:nvPicPr>
          <p:cNvPr id="461" name="Google Shape;461;p68"/>
          <p:cNvPicPr preferRelativeResize="0"/>
          <p:nvPr/>
        </p:nvPicPr>
        <p:blipFill>
          <a:blip r:embed="rId3">
            <a:alphaModFix/>
          </a:blip>
          <a:stretch>
            <a:fillRect/>
          </a:stretch>
        </p:blipFill>
        <p:spPr>
          <a:xfrm>
            <a:off x="0" y="787850"/>
            <a:ext cx="9143998" cy="432986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9"/>
          <p:cNvSpPr txBox="1"/>
          <p:nvPr>
            <p:ph idx="1" type="body"/>
          </p:nvPr>
        </p:nvSpPr>
        <p:spPr>
          <a:xfrm>
            <a:off x="1052550" y="311600"/>
            <a:ext cx="7038900" cy="208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Arial"/>
                <a:ea typeface="Arial"/>
                <a:cs typeface="Arial"/>
                <a:sym typeface="Arial"/>
              </a:rPr>
              <a:t>Recovered visual assets used in the ransomware payment portal.</a:t>
            </a:r>
            <a:endParaRPr sz="1600">
              <a:latin typeface="Arial"/>
              <a:ea typeface="Arial"/>
              <a:cs typeface="Arial"/>
              <a:sym typeface="Arial"/>
            </a:endParaRPr>
          </a:p>
          <a:p>
            <a:pPr indent="0" lvl="0" marL="0" rtl="0" algn="l">
              <a:spcBef>
                <a:spcPts val="1200"/>
              </a:spcBef>
              <a:spcAft>
                <a:spcPts val="0"/>
              </a:spcAft>
              <a:buNone/>
            </a:pPr>
            <a:r>
              <a:rPr b="1" lang="en" sz="1600">
                <a:latin typeface="Arial"/>
                <a:ea typeface="Arial"/>
                <a:cs typeface="Arial"/>
                <a:sym typeface="Arial"/>
              </a:rPr>
              <a:t>Method:</a:t>
            </a:r>
            <a:r>
              <a:rPr lang="en" sz="1600">
                <a:latin typeface="Arial"/>
                <a:ea typeface="Arial"/>
                <a:cs typeface="Arial"/>
                <a:sym typeface="Arial"/>
              </a:rPr>
              <a:t> Extracted </a:t>
            </a:r>
            <a:r>
              <a:rPr lang="en" sz="1600">
                <a:latin typeface="Roboto Mono"/>
                <a:ea typeface="Roboto Mono"/>
                <a:cs typeface="Roboto Mono"/>
                <a:sym typeface="Roboto Mono"/>
              </a:rPr>
              <a:t>bitcoin.png</a:t>
            </a:r>
            <a:r>
              <a:rPr lang="en" sz="1600">
                <a:latin typeface="Arial"/>
                <a:ea typeface="Arial"/>
                <a:cs typeface="Arial"/>
                <a:sym typeface="Arial"/>
              </a:rPr>
              <a:t> directly from unencrypted HTTP traffic (Packet 73618).</a:t>
            </a:r>
            <a:endParaRPr sz="1600">
              <a:latin typeface="Arial"/>
              <a:ea typeface="Arial"/>
              <a:cs typeface="Arial"/>
              <a:sym typeface="Arial"/>
            </a:endParaRPr>
          </a:p>
          <a:p>
            <a:pPr indent="0" lvl="0" marL="0" rtl="0" algn="l">
              <a:spcBef>
                <a:spcPts val="1200"/>
              </a:spcBef>
              <a:spcAft>
                <a:spcPts val="1200"/>
              </a:spcAft>
              <a:buNone/>
            </a:pPr>
            <a:r>
              <a:rPr b="1" lang="en" sz="1600">
                <a:latin typeface="Arial"/>
                <a:ea typeface="Arial"/>
                <a:cs typeface="Arial"/>
                <a:sym typeface="Arial"/>
              </a:rPr>
              <a:t>Significance:</a:t>
            </a:r>
            <a:r>
              <a:rPr lang="en" sz="1600">
                <a:latin typeface="Arial"/>
                <a:ea typeface="Arial"/>
                <a:cs typeface="Arial"/>
                <a:sym typeface="Arial"/>
              </a:rPr>
              <a:t> The presence of this image confirms the final payload was </a:t>
            </a:r>
            <a:r>
              <a:rPr b="1" lang="en" sz="1600">
                <a:latin typeface="Arial"/>
                <a:ea typeface="Arial"/>
                <a:cs typeface="Arial"/>
                <a:sym typeface="Arial"/>
              </a:rPr>
              <a:t>CryptoWall 3.0</a:t>
            </a:r>
            <a:r>
              <a:rPr lang="en" sz="1600">
                <a:latin typeface="Arial"/>
                <a:ea typeface="Arial"/>
                <a:cs typeface="Arial"/>
                <a:sym typeface="Arial"/>
              </a:rPr>
              <a:t> (Ransomware).</a:t>
            </a:r>
            <a:endParaRPr sz="1800"/>
          </a:p>
        </p:txBody>
      </p:sp>
      <p:pic>
        <p:nvPicPr>
          <p:cNvPr id="467" name="Google Shape;467;p69"/>
          <p:cNvPicPr preferRelativeResize="0"/>
          <p:nvPr/>
        </p:nvPicPr>
        <p:blipFill>
          <a:blip r:embed="rId3">
            <a:alphaModFix/>
          </a:blip>
          <a:stretch>
            <a:fillRect/>
          </a:stretch>
        </p:blipFill>
        <p:spPr>
          <a:xfrm>
            <a:off x="2086638" y="2621600"/>
            <a:ext cx="4970725" cy="118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aphicFrame>
        <p:nvGraphicFramePr>
          <p:cNvPr id="472" name="Google Shape;472;p70"/>
          <p:cNvGraphicFramePr/>
          <p:nvPr/>
        </p:nvGraphicFramePr>
        <p:xfrm>
          <a:off x="1212275" y="708448"/>
          <a:ext cx="3000000" cy="3000000"/>
        </p:xfrm>
        <a:graphic>
          <a:graphicData uri="http://schemas.openxmlformats.org/drawingml/2006/table">
            <a:tbl>
              <a:tblPr>
                <a:noFill/>
                <a:tableStyleId>{6F7A3257-2356-4D29-9BA6-37FA7F00E768}</a:tableStyleId>
              </a:tblPr>
              <a:tblGrid>
                <a:gridCol w="1650125"/>
                <a:gridCol w="5554100"/>
              </a:tblGrid>
              <a:tr h="583125">
                <a:tc>
                  <a:txBody>
                    <a:bodyPr/>
                    <a:lstStyle/>
                    <a:p>
                      <a:pPr indent="0" lvl="0" marL="0" rtl="0" algn="ctr">
                        <a:lnSpc>
                          <a:spcPct val="115000"/>
                        </a:lnSpc>
                        <a:spcBef>
                          <a:spcPts val="0"/>
                        </a:spcBef>
                        <a:spcAft>
                          <a:spcPts val="0"/>
                        </a:spcAft>
                        <a:buNone/>
                      </a:pPr>
                      <a:r>
                        <a:rPr b="1" lang="en">
                          <a:solidFill>
                            <a:schemeClr val="lt1"/>
                          </a:solidFill>
                        </a:rPr>
                        <a:t>Time (UTC)</a:t>
                      </a:r>
                      <a:endParaRPr b="1">
                        <a:solidFill>
                          <a:schemeClr val="lt1"/>
                        </a:solidFill>
                      </a:endParaRPr>
                    </a:p>
                  </a:txBody>
                  <a:tcPr marT="91425" marB="91425" marR="91425" marL="91425"/>
                </a:tc>
                <a:tc>
                  <a:txBody>
                    <a:bodyPr/>
                    <a:lstStyle/>
                    <a:p>
                      <a:pPr indent="0" lvl="0" marL="0" rtl="0" algn="ctr">
                        <a:lnSpc>
                          <a:spcPct val="115000"/>
                        </a:lnSpc>
                        <a:spcBef>
                          <a:spcPts val="0"/>
                        </a:spcBef>
                        <a:spcAft>
                          <a:spcPts val="0"/>
                        </a:spcAft>
                        <a:buNone/>
                      </a:pPr>
                      <a:r>
                        <a:rPr b="1" lang="en">
                          <a:solidFill>
                            <a:schemeClr val="lt1"/>
                          </a:solidFill>
                        </a:rPr>
                        <a:t>Event</a:t>
                      </a:r>
                      <a:endParaRPr b="1">
                        <a:solidFill>
                          <a:schemeClr val="lt1"/>
                        </a:solidFill>
                      </a:endParaRPr>
                    </a:p>
                  </a:txBody>
                  <a:tcPr marT="91425" marB="91425" marR="91425" marL="91425"/>
                </a:tc>
              </a:tr>
              <a:tr h="635125">
                <a:tc>
                  <a:txBody>
                    <a:bodyPr/>
                    <a:lstStyle/>
                    <a:p>
                      <a:pPr indent="0" lvl="0" marL="0" rtl="0" algn="l">
                        <a:spcBef>
                          <a:spcPts val="0"/>
                        </a:spcBef>
                        <a:spcAft>
                          <a:spcPts val="0"/>
                        </a:spcAft>
                        <a:buNone/>
                      </a:pPr>
                      <a:r>
                        <a:rPr lang="en" sz="1700">
                          <a:solidFill>
                            <a:schemeClr val="lt1"/>
                          </a:solidFill>
                        </a:rPr>
                        <a:t>14:58:32</a:t>
                      </a:r>
                      <a:endParaRPr sz="17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User visits </a:t>
                      </a:r>
                      <a:r>
                        <a:rPr lang="en">
                          <a:solidFill>
                            <a:schemeClr val="lt1"/>
                          </a:solidFill>
                          <a:latin typeface="Roboto Mono"/>
                          <a:ea typeface="Roboto Mono"/>
                          <a:cs typeface="Roboto Mono"/>
                          <a:sym typeface="Roboto Mono"/>
                        </a:rPr>
                        <a:t>twentyone-development.com</a:t>
                      </a:r>
                      <a:endParaRPr>
                        <a:solidFill>
                          <a:schemeClr val="lt1"/>
                        </a:solidFill>
                        <a:latin typeface="Roboto Mono"/>
                        <a:ea typeface="Roboto Mono"/>
                        <a:cs typeface="Roboto Mono"/>
                        <a:sym typeface="Roboto Mono"/>
                      </a:endParaRPr>
                    </a:p>
                  </a:txBody>
                  <a:tcPr marT="91425" marB="91425" marR="91425" marL="91425"/>
                </a:tc>
              </a:tr>
              <a:tr h="635125">
                <a:tc>
                  <a:txBody>
                    <a:bodyPr/>
                    <a:lstStyle/>
                    <a:p>
                      <a:pPr indent="0" lvl="0" marL="0" rtl="0" algn="l">
                        <a:spcBef>
                          <a:spcPts val="0"/>
                        </a:spcBef>
                        <a:spcAft>
                          <a:spcPts val="0"/>
                        </a:spcAft>
                        <a:buNone/>
                      </a:pPr>
                      <a:r>
                        <a:rPr lang="en" sz="1700">
                          <a:solidFill>
                            <a:schemeClr val="lt1"/>
                          </a:solidFill>
                        </a:rPr>
                        <a:t>14:58:36</a:t>
                      </a:r>
                      <a:endParaRPr sz="17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Silent redirect → </a:t>
                      </a:r>
                      <a:r>
                        <a:rPr lang="en">
                          <a:solidFill>
                            <a:schemeClr val="lt1"/>
                          </a:solidFill>
                          <a:latin typeface="Roboto Mono"/>
                          <a:ea typeface="Roboto Mono"/>
                          <a:cs typeface="Roboto Mono"/>
                          <a:sym typeface="Roboto Mono"/>
                        </a:rPr>
                        <a:t>kiralyi.arcadiumentertainment.com</a:t>
                      </a:r>
                      <a:endParaRPr>
                        <a:solidFill>
                          <a:schemeClr val="lt1"/>
                        </a:solidFill>
                        <a:latin typeface="Roboto Mono"/>
                        <a:ea typeface="Roboto Mono"/>
                        <a:cs typeface="Roboto Mono"/>
                        <a:sym typeface="Roboto Mono"/>
                      </a:endParaRPr>
                    </a:p>
                  </a:txBody>
                  <a:tcPr marT="91425" marB="91425" marR="91425" marL="91425"/>
                </a:tc>
              </a:tr>
              <a:tr h="635125">
                <a:tc>
                  <a:txBody>
                    <a:bodyPr/>
                    <a:lstStyle/>
                    <a:p>
                      <a:pPr indent="0" lvl="0" marL="0" rtl="0" algn="l">
                        <a:spcBef>
                          <a:spcPts val="0"/>
                        </a:spcBef>
                        <a:spcAft>
                          <a:spcPts val="0"/>
                        </a:spcAft>
                        <a:buNone/>
                      </a:pPr>
                      <a:r>
                        <a:rPr lang="en" sz="1700">
                          <a:solidFill>
                            <a:schemeClr val="lt1"/>
                          </a:solidFill>
                        </a:rPr>
                        <a:t>14:58:37</a:t>
                      </a:r>
                      <a:endParaRPr sz="17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Malicious exploit JS (</a:t>
                      </a:r>
                      <a:r>
                        <a:rPr lang="en">
                          <a:solidFill>
                            <a:schemeClr val="lt1"/>
                          </a:solidFill>
                          <a:latin typeface="Roboto Mono"/>
                          <a:ea typeface="Roboto Mono"/>
                          <a:cs typeface="Roboto Mono"/>
                          <a:sym typeface="Roboto Mono"/>
                        </a:rPr>
                        <a:t>nature.js</a:t>
                      </a:r>
                      <a:r>
                        <a:rPr lang="en">
                          <a:solidFill>
                            <a:schemeClr val="lt1"/>
                          </a:solidFill>
                        </a:rPr>
                        <a:t>) delivered</a:t>
                      </a:r>
                      <a:endParaRPr>
                        <a:solidFill>
                          <a:schemeClr val="lt1"/>
                        </a:solidFill>
                      </a:endParaRPr>
                    </a:p>
                  </a:txBody>
                  <a:tcPr marT="91425" marB="91425" marR="91425" marL="91425"/>
                </a:tc>
              </a:tr>
              <a:tr h="635125">
                <a:tc>
                  <a:txBody>
                    <a:bodyPr/>
                    <a:lstStyle/>
                    <a:p>
                      <a:pPr indent="0" lvl="0" marL="0" rtl="0" algn="l">
                        <a:spcBef>
                          <a:spcPts val="0"/>
                        </a:spcBef>
                        <a:spcAft>
                          <a:spcPts val="0"/>
                        </a:spcAft>
                        <a:buNone/>
                      </a:pPr>
                      <a:r>
                        <a:rPr lang="en" sz="1700">
                          <a:solidFill>
                            <a:schemeClr val="lt1"/>
                          </a:solidFill>
                        </a:rPr>
                        <a:t>14:58:45</a:t>
                      </a:r>
                      <a:endParaRPr sz="17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CryptoWall callback to </a:t>
                      </a:r>
                      <a:r>
                        <a:rPr lang="en">
                          <a:solidFill>
                            <a:schemeClr val="lt1"/>
                          </a:solidFill>
                          <a:latin typeface="Roboto Mono"/>
                          <a:ea typeface="Roboto Mono"/>
                          <a:cs typeface="Roboto Mono"/>
                          <a:sym typeface="Roboto Mono"/>
                        </a:rPr>
                        <a:t>ip-addr.es</a:t>
                      </a:r>
                      <a:endParaRPr>
                        <a:solidFill>
                          <a:schemeClr val="lt1"/>
                        </a:solidFill>
                        <a:latin typeface="Roboto Mono"/>
                        <a:ea typeface="Roboto Mono"/>
                        <a:cs typeface="Roboto Mono"/>
                        <a:sym typeface="Roboto Mono"/>
                      </a:endParaRPr>
                    </a:p>
                  </a:txBody>
                  <a:tcPr marT="91425" marB="91425" marR="91425" marL="91425"/>
                </a:tc>
              </a:tr>
              <a:tr h="635125">
                <a:tc>
                  <a:txBody>
                    <a:bodyPr/>
                    <a:lstStyle/>
                    <a:p>
                      <a:pPr indent="0" lvl="0" marL="0" rtl="0" algn="l">
                        <a:spcBef>
                          <a:spcPts val="0"/>
                        </a:spcBef>
                        <a:spcAft>
                          <a:spcPts val="0"/>
                        </a:spcAft>
                        <a:buNone/>
                      </a:pPr>
                      <a:r>
                        <a:rPr lang="en" sz="1700">
                          <a:solidFill>
                            <a:schemeClr val="lt1"/>
                          </a:solidFill>
                        </a:rPr>
                        <a:t>14:59+</a:t>
                      </a:r>
                      <a:endParaRPr sz="17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Ransom note assets loaded from </a:t>
                      </a:r>
                      <a:r>
                        <a:rPr lang="en">
                          <a:solidFill>
                            <a:schemeClr val="lt1"/>
                          </a:solidFill>
                          <a:latin typeface="Roboto Mono"/>
                          <a:ea typeface="Roboto Mono"/>
                          <a:cs typeface="Roboto Mono"/>
                          <a:sym typeface="Roboto Mono"/>
                        </a:rPr>
                        <a:t>ministryordas.com</a:t>
                      </a:r>
                      <a:endParaRPr>
                        <a:solidFill>
                          <a:schemeClr val="lt1"/>
                        </a:solidFill>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Summary</a:t>
            </a:r>
            <a:endParaRPr b="1"/>
          </a:p>
        </p:txBody>
      </p:sp>
      <p:sp>
        <p:nvSpPr>
          <p:cNvPr id="478" name="Google Shape;478;p71"/>
          <p:cNvSpPr txBox="1"/>
          <p:nvPr>
            <p:ph idx="1" type="body"/>
          </p:nvPr>
        </p:nvSpPr>
        <p:spPr>
          <a:xfrm>
            <a:off x="1005600" y="1118250"/>
            <a:ext cx="7132800" cy="3234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SzPts val="1500"/>
              <a:buChar char="➢"/>
            </a:pPr>
            <a:r>
              <a:rPr b="1" lang="en" sz="1500">
                <a:latin typeface="Arial"/>
                <a:ea typeface="Arial"/>
                <a:cs typeface="Arial"/>
                <a:sym typeface="Arial"/>
              </a:rPr>
              <a:t>Victim ID:</a:t>
            </a:r>
            <a:r>
              <a:rPr lang="en" sz="1500">
                <a:latin typeface="Arial"/>
                <a:ea typeface="Arial"/>
                <a:cs typeface="Arial"/>
                <a:sym typeface="Arial"/>
              </a:rPr>
              <a:t> </a:t>
            </a:r>
            <a:r>
              <a:rPr lang="en" sz="1500">
                <a:latin typeface="Roboto Mono"/>
                <a:ea typeface="Roboto Mono"/>
                <a:cs typeface="Roboto Mono"/>
                <a:sym typeface="Roboto Mono"/>
              </a:rPr>
              <a:t>Leonardo-PC</a:t>
            </a:r>
            <a:r>
              <a:rPr lang="en" sz="1500">
                <a:latin typeface="Arial"/>
                <a:ea typeface="Arial"/>
                <a:cs typeface="Arial"/>
                <a:sym typeface="Arial"/>
              </a:rPr>
              <a:t> / </a:t>
            </a:r>
            <a:r>
              <a:rPr lang="en" sz="1500">
                <a:latin typeface="Roboto Mono"/>
                <a:ea typeface="Roboto Mono"/>
                <a:cs typeface="Roboto Mono"/>
                <a:sym typeface="Roboto Mono"/>
              </a:rPr>
              <a:t>80:c1:6e:6a:0b:f2</a:t>
            </a:r>
            <a:r>
              <a:rPr lang="en" sz="1500">
                <a:latin typeface="Arial"/>
                <a:ea typeface="Arial"/>
                <a:cs typeface="Arial"/>
                <a:sym typeface="Arial"/>
              </a:rPr>
              <a:t> (via DHCP).</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b="1" lang="en" sz="1500">
                <a:latin typeface="Arial"/>
                <a:ea typeface="Arial"/>
                <a:cs typeface="Arial"/>
                <a:sym typeface="Arial"/>
              </a:rPr>
              <a:t>Environment:</a:t>
            </a:r>
            <a:r>
              <a:rPr lang="en" sz="1500">
                <a:latin typeface="Arial"/>
                <a:ea typeface="Arial"/>
                <a:cs typeface="Arial"/>
                <a:sym typeface="Arial"/>
              </a:rPr>
              <a:t> Windows 7 / IE 11 (via User-Agent).</a:t>
            </a:r>
            <a:endParaRPr sz="1500">
              <a:latin typeface="Arial"/>
              <a:ea typeface="Arial"/>
              <a:cs typeface="Arial"/>
              <a:sym typeface="Arial"/>
            </a:endParaRPr>
          </a:p>
          <a:p>
            <a:pPr indent="-323850" lvl="0" marL="457200" rtl="0" algn="l">
              <a:lnSpc>
                <a:spcPct val="150000"/>
              </a:lnSpc>
              <a:spcBef>
                <a:spcPts val="0"/>
              </a:spcBef>
              <a:spcAft>
                <a:spcPts val="0"/>
              </a:spcAft>
              <a:buSzPts val="1500"/>
              <a:buChar char="➢"/>
            </a:pPr>
            <a:r>
              <a:rPr b="1" lang="en" sz="1500">
                <a:latin typeface="Arial"/>
                <a:ea typeface="Arial"/>
                <a:cs typeface="Arial"/>
                <a:sym typeface="Arial"/>
              </a:rPr>
              <a:t>Infection Vector:</a:t>
            </a:r>
            <a:r>
              <a:rPr lang="en" sz="1500">
                <a:latin typeface="Arial"/>
                <a:ea typeface="Arial"/>
                <a:cs typeface="Arial"/>
                <a:sym typeface="Arial"/>
              </a:rPr>
              <a:t> Compromised site </a:t>
            </a:r>
            <a:r>
              <a:rPr lang="en" sz="1500">
                <a:latin typeface="Roboto Mono"/>
                <a:ea typeface="Roboto Mono"/>
                <a:cs typeface="Roboto Mono"/>
                <a:sym typeface="Roboto Mono"/>
              </a:rPr>
              <a:t>twentyone-development.com</a:t>
            </a:r>
            <a:r>
              <a:rPr lang="en" sz="1500">
                <a:latin typeface="Arial"/>
                <a:ea typeface="Arial"/>
                <a:cs typeface="Arial"/>
                <a:sym typeface="Arial"/>
              </a:rPr>
              <a:t> redirected via </a:t>
            </a:r>
            <a:r>
              <a:rPr lang="en" sz="1500">
                <a:latin typeface="Roboto Mono"/>
                <a:ea typeface="Roboto Mono"/>
                <a:cs typeface="Roboto Mono"/>
                <a:sym typeface="Roboto Mono"/>
              </a:rPr>
              <a:t>Referer</a:t>
            </a:r>
            <a:r>
              <a:rPr lang="en" sz="1500">
                <a:latin typeface="Arial"/>
                <a:ea typeface="Arial"/>
                <a:cs typeface="Arial"/>
                <a:sym typeface="Arial"/>
              </a:rPr>
              <a:t> header to the Exploit Kit.</a:t>
            </a:r>
            <a:endParaRPr sz="1500">
              <a:latin typeface="Arial"/>
              <a:ea typeface="Arial"/>
              <a:cs typeface="Arial"/>
              <a:sym typeface="Arial"/>
            </a:endParaRPr>
          </a:p>
          <a:p>
            <a:pPr indent="-323850" lvl="0" marL="457200" rtl="0" algn="l">
              <a:lnSpc>
                <a:spcPct val="150000"/>
              </a:lnSpc>
              <a:spcBef>
                <a:spcPts val="0"/>
              </a:spcBef>
              <a:spcAft>
                <a:spcPts val="0"/>
              </a:spcAft>
              <a:buSzPts val="1500"/>
              <a:buChar char="➢"/>
            </a:pPr>
            <a:r>
              <a:rPr b="1" lang="en" sz="1500">
                <a:latin typeface="Arial"/>
                <a:ea typeface="Arial"/>
                <a:cs typeface="Arial"/>
                <a:sym typeface="Arial"/>
              </a:rPr>
              <a:t>The Weapon:</a:t>
            </a:r>
            <a:r>
              <a:rPr lang="en" sz="1500">
                <a:latin typeface="Arial"/>
                <a:ea typeface="Arial"/>
                <a:cs typeface="Arial"/>
                <a:sym typeface="Arial"/>
              </a:rPr>
              <a:t> Angler Exploit Kit at </a:t>
            </a:r>
            <a:r>
              <a:rPr lang="en" sz="1500">
                <a:latin typeface="Roboto Mono"/>
                <a:ea typeface="Roboto Mono"/>
                <a:cs typeface="Roboto Mono"/>
                <a:sym typeface="Roboto Mono"/>
              </a:rPr>
              <a:t>185.43.223.164</a:t>
            </a:r>
            <a:r>
              <a:rPr lang="en" sz="1500">
                <a:latin typeface="Arial"/>
                <a:ea typeface="Arial"/>
                <a:cs typeface="Arial"/>
                <a:sym typeface="Arial"/>
              </a:rPr>
              <a:t> delivered a Flash exploit (</a:t>
            </a:r>
            <a:r>
              <a:rPr lang="en" sz="1500">
                <a:latin typeface="Roboto Mono"/>
                <a:ea typeface="Roboto Mono"/>
                <a:cs typeface="Roboto Mono"/>
                <a:sym typeface="Roboto Mono"/>
              </a:rPr>
              <a:t>application/x-shockwave-flash</a:t>
            </a:r>
            <a:r>
              <a:rPr lang="en" sz="1500">
                <a:latin typeface="Arial"/>
                <a:ea typeface="Arial"/>
                <a:cs typeface="Arial"/>
                <a:sym typeface="Arial"/>
              </a:rPr>
              <a:t>).</a:t>
            </a:r>
            <a:endParaRPr sz="1500">
              <a:latin typeface="Arial"/>
              <a:ea typeface="Arial"/>
              <a:cs typeface="Arial"/>
              <a:sym typeface="Arial"/>
            </a:endParaRPr>
          </a:p>
          <a:p>
            <a:pPr indent="-323850" lvl="0" marL="457200" rtl="0" algn="l">
              <a:lnSpc>
                <a:spcPct val="150000"/>
              </a:lnSpc>
              <a:spcBef>
                <a:spcPts val="0"/>
              </a:spcBef>
              <a:spcAft>
                <a:spcPts val="0"/>
              </a:spcAft>
              <a:buSzPts val="1500"/>
              <a:buChar char="➢"/>
            </a:pPr>
            <a:r>
              <a:rPr b="1" lang="en" sz="1500">
                <a:latin typeface="Arial"/>
                <a:ea typeface="Arial"/>
                <a:cs typeface="Arial"/>
                <a:sym typeface="Arial"/>
              </a:rPr>
              <a:t>The Impact:</a:t>
            </a:r>
            <a:r>
              <a:rPr lang="en" sz="1500">
                <a:latin typeface="Arial"/>
                <a:ea typeface="Arial"/>
                <a:cs typeface="Arial"/>
                <a:sym typeface="Arial"/>
              </a:rPr>
              <a:t> CryptoWall 3.0 infection confirmed by C2 traffic to </a:t>
            </a:r>
            <a:r>
              <a:rPr lang="en" sz="1500">
                <a:latin typeface="Roboto Mono"/>
                <a:ea typeface="Roboto Mono"/>
                <a:cs typeface="Roboto Mono"/>
                <a:sym typeface="Roboto Mono"/>
              </a:rPr>
              <a:t>ip-addr.es</a:t>
            </a:r>
            <a:r>
              <a:rPr lang="en" sz="1500">
                <a:latin typeface="Arial"/>
                <a:ea typeface="Arial"/>
                <a:cs typeface="Arial"/>
                <a:sym typeface="Arial"/>
              </a:rPr>
              <a:t>, </a:t>
            </a:r>
            <a:r>
              <a:rPr lang="en" sz="1500">
                <a:latin typeface="Roboto Mono"/>
                <a:ea typeface="Roboto Mono"/>
                <a:cs typeface="Roboto Mono"/>
                <a:sym typeface="Roboto Mono"/>
              </a:rPr>
              <a:t>hotfrance.ru</a:t>
            </a:r>
            <a:r>
              <a:rPr lang="en" sz="1500">
                <a:latin typeface="Arial"/>
                <a:ea typeface="Arial"/>
                <a:cs typeface="Arial"/>
                <a:sym typeface="Arial"/>
              </a:rPr>
              <a:t>, and </a:t>
            </a:r>
            <a:r>
              <a:rPr lang="en" sz="1500">
                <a:latin typeface="Roboto Mono"/>
                <a:ea typeface="Roboto Mono"/>
                <a:cs typeface="Roboto Mono"/>
                <a:sym typeface="Roboto Mono"/>
              </a:rPr>
              <a:t>ministryordas.com</a:t>
            </a:r>
            <a:r>
              <a:rPr lang="en" sz="1500">
                <a:latin typeface="Arial"/>
                <a:ea typeface="Arial"/>
                <a:cs typeface="Arial"/>
                <a:sym typeface="Arial"/>
              </a:rPr>
              <a:t>.</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8"/>
          <p:cNvPicPr preferRelativeResize="0"/>
          <p:nvPr/>
        </p:nvPicPr>
        <p:blipFill>
          <a:blip r:embed="rId3">
            <a:alphaModFix/>
          </a:blip>
          <a:stretch>
            <a:fillRect/>
          </a:stretch>
        </p:blipFill>
        <p:spPr>
          <a:xfrm>
            <a:off x="365113" y="1067750"/>
            <a:ext cx="8413775" cy="300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2"/>
          <p:cNvSpPr txBox="1"/>
          <p:nvPr>
            <p:ph type="title"/>
          </p:nvPr>
        </p:nvSpPr>
        <p:spPr>
          <a:xfrm>
            <a:off x="1541800" y="506675"/>
            <a:ext cx="7038900" cy="53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Summary of the attack chain</a:t>
            </a:r>
            <a:endParaRPr b="1"/>
          </a:p>
        </p:txBody>
      </p:sp>
      <p:sp>
        <p:nvSpPr>
          <p:cNvPr id="484" name="Google Shape;484;p72"/>
          <p:cNvSpPr txBox="1"/>
          <p:nvPr>
            <p:ph idx="1" type="body"/>
          </p:nvPr>
        </p:nvSpPr>
        <p:spPr>
          <a:xfrm>
            <a:off x="138000" y="1354350"/>
            <a:ext cx="8868000" cy="3701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latin typeface="Arial"/>
                <a:ea typeface="Arial"/>
                <a:cs typeface="Arial"/>
                <a:sym typeface="Arial"/>
              </a:rPr>
              <a:t>Tracking the entire lifecycle of this infection.</a:t>
            </a:r>
            <a:endParaRPr sz="1600">
              <a:latin typeface="Arial"/>
              <a:ea typeface="Arial"/>
              <a:cs typeface="Arial"/>
              <a:sym typeface="Arial"/>
            </a:endParaRPr>
          </a:p>
          <a:p>
            <a:pPr indent="-330200" lvl="0" marL="457200" rtl="0" algn="l">
              <a:spcBef>
                <a:spcPts val="1200"/>
              </a:spcBef>
              <a:spcAft>
                <a:spcPts val="0"/>
              </a:spcAft>
              <a:buClr>
                <a:schemeClr val="lt1"/>
              </a:buClr>
              <a:buSzPts val="1600"/>
              <a:buFont typeface="Arial"/>
              <a:buAutoNum type="arabicPeriod"/>
            </a:pPr>
            <a:r>
              <a:rPr b="1" lang="en" sz="1600">
                <a:latin typeface="Arial"/>
                <a:ea typeface="Arial"/>
                <a:cs typeface="Arial"/>
                <a:sym typeface="Arial"/>
              </a:rPr>
              <a:t>The Trap:</a:t>
            </a:r>
            <a:r>
              <a:rPr lang="en" sz="1600">
                <a:latin typeface="Arial"/>
                <a:ea typeface="Arial"/>
                <a:cs typeface="Arial"/>
                <a:sym typeface="Arial"/>
              </a:rPr>
              <a:t> The user visited the compromised site </a:t>
            </a:r>
            <a:r>
              <a:rPr lang="en" sz="1600">
                <a:latin typeface="Roboto Mono"/>
                <a:ea typeface="Roboto Mono"/>
                <a:cs typeface="Roboto Mono"/>
                <a:sym typeface="Roboto Mono"/>
              </a:rPr>
              <a:t>twentyone-development.com</a:t>
            </a:r>
            <a:r>
              <a:rPr lang="en" sz="1600">
                <a:latin typeface="Arial"/>
                <a:ea typeface="Arial"/>
                <a:cs typeface="Arial"/>
                <a:sym typeface="Arial"/>
              </a:rPr>
              <a:t>.</a:t>
            </a:r>
            <a:endParaRPr sz="1600">
              <a:latin typeface="Arial"/>
              <a:ea typeface="Arial"/>
              <a:cs typeface="Arial"/>
              <a:sym typeface="Arial"/>
            </a:endParaRPr>
          </a:p>
          <a:p>
            <a:pPr indent="-330200" lvl="0" marL="457200" rtl="0" algn="l">
              <a:spcBef>
                <a:spcPts val="0"/>
              </a:spcBef>
              <a:spcAft>
                <a:spcPts val="0"/>
              </a:spcAft>
              <a:buClr>
                <a:schemeClr val="lt1"/>
              </a:buClr>
              <a:buSzPts val="1600"/>
              <a:buFont typeface="Arial"/>
              <a:buAutoNum type="arabicPeriod"/>
            </a:pPr>
            <a:r>
              <a:rPr b="1" lang="en" sz="1600">
                <a:latin typeface="Arial"/>
                <a:ea typeface="Arial"/>
                <a:cs typeface="Arial"/>
                <a:sym typeface="Arial"/>
              </a:rPr>
              <a:t>The Redirection:</a:t>
            </a:r>
            <a:r>
              <a:rPr lang="en" sz="1600">
                <a:latin typeface="Arial"/>
                <a:ea typeface="Arial"/>
                <a:cs typeface="Arial"/>
                <a:sym typeface="Arial"/>
              </a:rPr>
              <a:t> The site silently redirected the user to the Angler Exploit Kit at </a:t>
            </a:r>
            <a:r>
              <a:rPr lang="en" sz="1600">
                <a:latin typeface="Roboto Mono"/>
                <a:ea typeface="Roboto Mono"/>
                <a:cs typeface="Roboto Mono"/>
                <a:sym typeface="Roboto Mono"/>
              </a:rPr>
              <a:t>kiralyi.arcadiumentertainment.com</a:t>
            </a:r>
            <a:r>
              <a:rPr lang="en" sz="1600">
                <a:latin typeface="Arial"/>
                <a:ea typeface="Arial"/>
                <a:cs typeface="Arial"/>
                <a:sym typeface="Arial"/>
              </a:rPr>
              <a:t> (185.43.223.164).</a:t>
            </a:r>
            <a:endParaRPr sz="1600">
              <a:latin typeface="Arial"/>
              <a:ea typeface="Arial"/>
              <a:cs typeface="Arial"/>
              <a:sym typeface="Arial"/>
            </a:endParaRPr>
          </a:p>
          <a:p>
            <a:pPr indent="-330200" lvl="0" marL="457200" rtl="0" algn="l">
              <a:spcBef>
                <a:spcPts val="0"/>
              </a:spcBef>
              <a:spcAft>
                <a:spcPts val="0"/>
              </a:spcAft>
              <a:buClr>
                <a:schemeClr val="lt1"/>
              </a:buClr>
              <a:buSzPts val="1600"/>
              <a:buFont typeface="Arial"/>
              <a:buAutoNum type="arabicPeriod"/>
            </a:pPr>
            <a:r>
              <a:rPr b="1" lang="en" sz="1600">
                <a:latin typeface="Arial"/>
                <a:ea typeface="Arial"/>
                <a:cs typeface="Arial"/>
                <a:sym typeface="Arial"/>
              </a:rPr>
              <a:t>The Exploit:</a:t>
            </a:r>
            <a:r>
              <a:rPr lang="en" sz="1600">
                <a:latin typeface="Arial"/>
                <a:ea typeface="Arial"/>
                <a:cs typeface="Arial"/>
                <a:sym typeface="Arial"/>
              </a:rPr>
              <a:t> The kit sent a malicious Flash file (</a:t>
            </a:r>
            <a:r>
              <a:rPr lang="en" sz="1600">
                <a:latin typeface="Roboto Mono"/>
                <a:ea typeface="Roboto Mono"/>
                <a:cs typeface="Roboto Mono"/>
                <a:sym typeface="Roboto Mono"/>
              </a:rPr>
              <a:t>application/x-shockwave-flash</a:t>
            </a:r>
            <a:r>
              <a:rPr lang="en" sz="1600">
                <a:latin typeface="Arial"/>
                <a:ea typeface="Arial"/>
                <a:cs typeface="Arial"/>
                <a:sym typeface="Arial"/>
              </a:rPr>
              <a:t>) that exploited a vulnerability in the user's browser.</a:t>
            </a:r>
            <a:endParaRPr sz="1600">
              <a:latin typeface="Arial"/>
              <a:ea typeface="Arial"/>
              <a:cs typeface="Arial"/>
              <a:sym typeface="Arial"/>
            </a:endParaRPr>
          </a:p>
          <a:p>
            <a:pPr indent="-330200" lvl="0" marL="457200" rtl="0" algn="l">
              <a:spcBef>
                <a:spcPts val="0"/>
              </a:spcBef>
              <a:spcAft>
                <a:spcPts val="0"/>
              </a:spcAft>
              <a:buClr>
                <a:schemeClr val="lt1"/>
              </a:buClr>
              <a:buSzPts val="1600"/>
              <a:buFont typeface="Arial"/>
              <a:buAutoNum type="arabicPeriod"/>
            </a:pPr>
            <a:r>
              <a:rPr b="1" lang="en" sz="1600">
                <a:latin typeface="Arial"/>
                <a:ea typeface="Arial"/>
                <a:cs typeface="Arial"/>
                <a:sym typeface="Arial"/>
              </a:rPr>
              <a:t>The Payload:</a:t>
            </a:r>
            <a:r>
              <a:rPr lang="en" sz="1600">
                <a:latin typeface="Arial"/>
                <a:ea typeface="Arial"/>
                <a:cs typeface="Arial"/>
                <a:sym typeface="Arial"/>
              </a:rPr>
              <a:t> The exploit downloaded the ransomware payload (</a:t>
            </a:r>
            <a:r>
              <a:rPr lang="en" sz="1600">
                <a:latin typeface="Roboto Mono"/>
                <a:ea typeface="Roboto Mono"/>
                <a:cs typeface="Roboto Mono"/>
                <a:sym typeface="Roboto Mono"/>
              </a:rPr>
              <a:t>application/octet-stream</a:t>
            </a:r>
            <a:r>
              <a:rPr lang="en" sz="1600">
                <a:latin typeface="Arial"/>
                <a:ea typeface="Arial"/>
                <a:cs typeface="Arial"/>
                <a:sym typeface="Arial"/>
              </a:rPr>
              <a:t>).</a:t>
            </a:r>
            <a:endParaRPr sz="1600">
              <a:latin typeface="Arial"/>
              <a:ea typeface="Arial"/>
              <a:cs typeface="Arial"/>
              <a:sym typeface="Arial"/>
            </a:endParaRPr>
          </a:p>
          <a:p>
            <a:pPr indent="-330200" lvl="0" marL="457200" rtl="0" algn="l">
              <a:spcBef>
                <a:spcPts val="0"/>
              </a:spcBef>
              <a:spcAft>
                <a:spcPts val="0"/>
              </a:spcAft>
              <a:buClr>
                <a:schemeClr val="lt1"/>
              </a:buClr>
              <a:buSzPts val="1600"/>
              <a:buFont typeface="Arial"/>
              <a:buAutoNum type="arabicPeriod"/>
            </a:pPr>
            <a:r>
              <a:rPr b="1" lang="en" sz="1600">
                <a:latin typeface="Arial"/>
                <a:ea typeface="Arial"/>
                <a:cs typeface="Arial"/>
                <a:sym typeface="Arial"/>
              </a:rPr>
              <a:t>The Damage:</a:t>
            </a:r>
            <a:r>
              <a:rPr lang="en" sz="1600">
                <a:latin typeface="Arial"/>
                <a:ea typeface="Arial"/>
                <a:cs typeface="Arial"/>
                <a:sym typeface="Arial"/>
              </a:rPr>
              <a:t> The ransomware installed itself and phoned home to </a:t>
            </a:r>
            <a:r>
              <a:rPr lang="en" sz="1600">
                <a:latin typeface="Roboto Mono"/>
                <a:ea typeface="Roboto Mono"/>
                <a:cs typeface="Roboto Mono"/>
                <a:sym typeface="Roboto Mono"/>
              </a:rPr>
              <a:t>46.30.43.66</a:t>
            </a:r>
            <a:r>
              <a:rPr lang="en" sz="1600">
                <a:latin typeface="Arial"/>
                <a:ea typeface="Arial"/>
                <a:cs typeface="Arial"/>
                <a:sym typeface="Arial"/>
              </a:rPr>
              <a:t> (CryptoWall C2) to confirm the infection and prepare the ransom payment page.</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4"/>
          <p:cNvSpPr txBox="1"/>
          <p:nvPr/>
        </p:nvSpPr>
        <p:spPr>
          <a:xfrm>
            <a:off x="1781550" y="236450"/>
            <a:ext cx="6124800" cy="478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 sz="2300">
                <a:solidFill>
                  <a:schemeClr val="lt1"/>
                </a:solidFill>
              </a:rPr>
              <a:t>Zeek vs Wireshark Strengths</a:t>
            </a:r>
            <a:endParaRPr b="1" sz="2300">
              <a:solidFill>
                <a:schemeClr val="lt1"/>
              </a:solidFill>
            </a:endParaRPr>
          </a:p>
          <a:p>
            <a:pPr indent="0" lvl="0" marL="0" rtl="0" algn="l">
              <a:lnSpc>
                <a:spcPct val="115000"/>
              </a:lnSpc>
              <a:spcBef>
                <a:spcPts val="1200"/>
              </a:spcBef>
              <a:spcAft>
                <a:spcPts val="0"/>
              </a:spcAft>
              <a:buNone/>
            </a:pPr>
            <a:r>
              <a:rPr b="1" lang="en" sz="1300">
                <a:solidFill>
                  <a:schemeClr val="lt1"/>
                </a:solidFill>
              </a:rPr>
              <a:t>Zeek Strengths:</a:t>
            </a:r>
            <a:endParaRPr b="1"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en" sz="1300">
                <a:solidFill>
                  <a:schemeClr val="lt1"/>
                </a:solidFill>
              </a:rPr>
              <a:t>Fast metadata analysis</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Clear logs (DNS, HTTP, conn)</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Great for domain &amp; timeline reconstruction</a:t>
            </a:r>
            <a:endParaRPr sz="1300">
              <a:solidFill>
                <a:schemeClr val="lt1"/>
              </a:solidFill>
            </a:endParaRPr>
          </a:p>
          <a:p>
            <a:pPr indent="0" lvl="0" marL="0" rtl="0" algn="l">
              <a:lnSpc>
                <a:spcPct val="115000"/>
              </a:lnSpc>
              <a:spcBef>
                <a:spcPts val="1200"/>
              </a:spcBef>
              <a:spcAft>
                <a:spcPts val="0"/>
              </a:spcAft>
              <a:buNone/>
            </a:pPr>
            <a:r>
              <a:rPr b="1" lang="en" sz="1300">
                <a:solidFill>
                  <a:schemeClr val="lt1"/>
                </a:solidFill>
              </a:rPr>
              <a:t>Wireshark Strengths:</a:t>
            </a:r>
            <a:endParaRPr b="1"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en" sz="1300">
                <a:solidFill>
                  <a:schemeClr val="lt1"/>
                </a:solidFill>
              </a:rPr>
              <a:t>Full packet content</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Payload extraction</a:t>
            </a:r>
            <a:br>
              <a:rPr lang="en" sz="1300">
                <a:solidFill>
                  <a:schemeClr val="lt1"/>
                </a:solidFill>
              </a:rPr>
            </a:b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Visual protocol analysis</a:t>
            </a:r>
            <a:endParaRPr sz="1300">
              <a:solidFill>
                <a:schemeClr val="lt1"/>
              </a:solidFill>
            </a:endParaRPr>
          </a:p>
          <a:p>
            <a:pPr indent="0" lvl="0" marL="457200" rtl="0" algn="l">
              <a:lnSpc>
                <a:spcPct val="115000"/>
              </a:lnSpc>
              <a:spcBef>
                <a:spcPts val="1200"/>
              </a:spcBef>
              <a:spcAft>
                <a:spcPts val="1200"/>
              </a:spcAft>
              <a:buNone/>
            </a:pPr>
            <a:br>
              <a:rPr b="1" lang="en" sz="1300">
                <a:solidFill>
                  <a:schemeClr val="lt1"/>
                </a:solidFill>
              </a:rPr>
            </a:br>
            <a:r>
              <a:rPr lang="en" sz="1300">
                <a:solidFill>
                  <a:schemeClr val="lt1"/>
                </a:solidFill>
              </a:rPr>
              <a:t>Both tools complemented each other and revealed the same infection story.</a:t>
            </a:r>
            <a:endParaRPr sz="13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827300" y="130375"/>
            <a:ext cx="54894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Wireshark view of the PCAP file</a:t>
            </a:r>
            <a:endParaRPr/>
          </a:p>
        </p:txBody>
      </p:sp>
      <p:pic>
        <p:nvPicPr>
          <p:cNvPr id="170" name="Google Shape;170;p19"/>
          <p:cNvPicPr preferRelativeResize="0"/>
          <p:nvPr/>
        </p:nvPicPr>
        <p:blipFill>
          <a:blip r:embed="rId3">
            <a:alphaModFix/>
          </a:blip>
          <a:stretch>
            <a:fillRect/>
          </a:stretch>
        </p:blipFill>
        <p:spPr>
          <a:xfrm>
            <a:off x="295200" y="827175"/>
            <a:ext cx="8553588" cy="4316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0"/>
          <p:cNvPicPr preferRelativeResize="0"/>
          <p:nvPr/>
        </p:nvPicPr>
        <p:blipFill rotWithShape="1">
          <a:blip r:embed="rId3">
            <a:alphaModFix/>
          </a:blip>
          <a:srcRect b="2439" l="0" r="0" t="0"/>
          <a:stretch/>
        </p:blipFill>
        <p:spPr>
          <a:xfrm>
            <a:off x="223463" y="987313"/>
            <a:ext cx="8697074" cy="3321275"/>
          </a:xfrm>
          <a:prstGeom prst="rect">
            <a:avLst/>
          </a:prstGeom>
          <a:noFill/>
          <a:ln>
            <a:noFill/>
          </a:ln>
        </p:spPr>
      </p:pic>
      <p:sp>
        <p:nvSpPr>
          <p:cNvPr id="176" name="Google Shape;176;p20"/>
          <p:cNvSpPr txBox="1"/>
          <p:nvPr/>
        </p:nvSpPr>
        <p:spPr>
          <a:xfrm>
            <a:off x="1659300" y="271650"/>
            <a:ext cx="5825400" cy="5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ato"/>
                <a:ea typeface="Lato"/>
                <a:cs typeface="Lato"/>
                <a:sym typeface="Lato"/>
              </a:rPr>
              <a:t>Metadata &amp; Description of the PCAP file</a:t>
            </a:r>
            <a:endParaRPr sz="24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1"/>
          <p:cNvPicPr preferRelativeResize="0"/>
          <p:nvPr/>
        </p:nvPicPr>
        <p:blipFill>
          <a:blip r:embed="rId3">
            <a:alphaModFix/>
          </a:blip>
          <a:stretch>
            <a:fillRect/>
          </a:stretch>
        </p:blipFill>
        <p:spPr>
          <a:xfrm>
            <a:off x="233363" y="524625"/>
            <a:ext cx="8677275" cy="2743200"/>
          </a:xfrm>
          <a:prstGeom prst="rect">
            <a:avLst/>
          </a:prstGeom>
          <a:noFill/>
          <a:ln>
            <a:noFill/>
          </a:ln>
        </p:spPr>
      </p:pic>
      <p:sp>
        <p:nvSpPr>
          <p:cNvPr id="182" name="Google Shape;182;p21"/>
          <p:cNvSpPr txBox="1"/>
          <p:nvPr/>
        </p:nvSpPr>
        <p:spPr>
          <a:xfrm>
            <a:off x="233400" y="3472875"/>
            <a:ext cx="8677200" cy="11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Montserrat"/>
                <a:ea typeface="Montserrat"/>
                <a:cs typeface="Montserrat"/>
                <a:sym typeface="Montserrat"/>
              </a:rPr>
              <a:t>The capture contains </a:t>
            </a:r>
            <a:r>
              <a:rPr b="1" lang="en" sz="1500">
                <a:solidFill>
                  <a:schemeClr val="lt1"/>
                </a:solidFill>
                <a:latin typeface="Montserrat"/>
                <a:ea typeface="Montserrat"/>
                <a:cs typeface="Montserrat"/>
                <a:sym typeface="Montserrat"/>
              </a:rPr>
              <a:t>73755  packets</a:t>
            </a:r>
            <a:r>
              <a:rPr lang="en" sz="1500">
                <a:solidFill>
                  <a:schemeClr val="lt1"/>
                </a:solidFill>
                <a:latin typeface="Montserrat"/>
                <a:ea typeface="Montserrat"/>
                <a:cs typeface="Montserrat"/>
                <a:sym typeface="Montserrat"/>
              </a:rPr>
              <a:t> collected over a duration of approximately 7 minutes and 50 seconds. The average packet rate is around 124k bytes  packets per second. The link-layer type is Ethernet. This suggests a moderate amount of web browsing and background communication.</a:t>
            </a:r>
            <a:endParaRPr sz="15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